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66" r:id="rId1"/>
    <p:sldMasterId id="2147485353" r:id="rId2"/>
    <p:sldMasterId id="2147485365" r:id="rId3"/>
  </p:sldMasterIdLst>
  <p:notesMasterIdLst>
    <p:notesMasterId r:id="rId47"/>
  </p:notesMasterIdLst>
  <p:handoutMasterIdLst>
    <p:handoutMasterId r:id="rId48"/>
  </p:handoutMasterIdLst>
  <p:sldIdLst>
    <p:sldId id="1253" r:id="rId4"/>
    <p:sldId id="1255" r:id="rId5"/>
    <p:sldId id="1064" r:id="rId6"/>
    <p:sldId id="581" r:id="rId7"/>
    <p:sldId id="1260" r:id="rId8"/>
    <p:sldId id="1181" r:id="rId9"/>
    <p:sldId id="1257" r:id="rId10"/>
    <p:sldId id="1261" r:id="rId11"/>
    <p:sldId id="1268" r:id="rId12"/>
    <p:sldId id="1284" r:id="rId13"/>
    <p:sldId id="1285" r:id="rId14"/>
    <p:sldId id="1286" r:id="rId15"/>
    <p:sldId id="1287" r:id="rId16"/>
    <p:sldId id="1288" r:id="rId17"/>
    <p:sldId id="1289" r:id="rId18"/>
    <p:sldId id="1290" r:id="rId19"/>
    <p:sldId id="1270" r:id="rId20"/>
    <p:sldId id="1269" r:id="rId21"/>
    <p:sldId id="1267" r:id="rId22"/>
    <p:sldId id="1276" r:id="rId23"/>
    <p:sldId id="1275" r:id="rId24"/>
    <p:sldId id="1291" r:id="rId25"/>
    <p:sldId id="1293" r:id="rId26"/>
    <p:sldId id="1277" r:id="rId27"/>
    <p:sldId id="1292" r:id="rId28"/>
    <p:sldId id="1296" r:id="rId29"/>
    <p:sldId id="1297" r:id="rId30"/>
    <p:sldId id="1298" r:id="rId31"/>
    <p:sldId id="1299" r:id="rId32"/>
    <p:sldId id="1300" r:id="rId33"/>
    <p:sldId id="1301" r:id="rId34"/>
    <p:sldId id="1274" r:id="rId35"/>
    <p:sldId id="1295" r:id="rId36"/>
    <p:sldId id="1302" r:id="rId37"/>
    <p:sldId id="1303" r:id="rId38"/>
    <p:sldId id="1304" r:id="rId39"/>
    <p:sldId id="1305" r:id="rId40"/>
    <p:sldId id="1306" r:id="rId41"/>
    <p:sldId id="1307" r:id="rId42"/>
    <p:sldId id="1308" r:id="rId43"/>
    <p:sldId id="1282" r:id="rId44"/>
    <p:sldId id="1309" r:id="rId45"/>
    <p:sldId id="1283" r:id="rId46"/>
  </p:sldIdLst>
  <p:sldSz cx="12192000" cy="6858000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DCE6F2"/>
    <a:srgbClr val="FFF2CC"/>
    <a:srgbClr val="DEEBF7"/>
    <a:srgbClr val="2B5E8D"/>
    <a:srgbClr val="05A4A4"/>
    <a:srgbClr val="687C9C"/>
    <a:srgbClr val="969696"/>
    <a:srgbClr val="255683"/>
    <a:srgbClr val="357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9" autoAdjust="0"/>
    <p:restoredTop sz="69250" autoAdjust="0"/>
  </p:normalViewPr>
  <p:slideViewPr>
    <p:cSldViewPr showGuides="1">
      <p:cViewPr>
        <p:scale>
          <a:sx n="76" d="100"/>
          <a:sy n="76" d="100"/>
        </p:scale>
        <p:origin x="259" y="19"/>
      </p:cViewPr>
      <p:guideLst>
        <p:guide orient="horz" pos="2205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276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C2D98FE-9A54-498D-A9AA-233C43ED3112}" type="datetimeFigureOut">
              <a:rPr lang="ko-KR" altLang="en-US"/>
              <a:pPr>
                <a:defRPr/>
              </a:pPr>
              <a:t>2022-12-19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944860-C84F-4F29-99B1-7C12F5EF8A5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695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8C4379-8A1C-4367-9B0F-9949C6919C7E}" type="datetimeFigureOut">
              <a:rPr lang="ko-KR" altLang="en-US"/>
              <a:pPr>
                <a:defRPr/>
              </a:pPr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5175"/>
            <a:ext cx="6827837" cy="3840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8" y="4861156"/>
            <a:ext cx="5683914" cy="4605821"/>
          </a:xfrm>
          <a:prstGeom prst="rect">
            <a:avLst/>
          </a:prstGeom>
        </p:spPr>
        <p:txBody>
          <a:bodyPr vert="horz" lIns="94787" tIns="47393" rIns="94787" bIns="47393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BE8085-6FC5-4484-BE98-0505B1F08FC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60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latin typeface="+mn-ea"/>
                <a:ea typeface="+mn-ea"/>
              </a:rPr>
              <a:t>안녕하십니까</a:t>
            </a:r>
            <a:r>
              <a:rPr lang="en-US" altLang="ko-KR" sz="1000" dirty="0">
                <a:latin typeface="+mn-ea"/>
                <a:ea typeface="+mn-ea"/>
              </a:rPr>
              <a:t>? GS-</a:t>
            </a:r>
            <a:r>
              <a:rPr lang="en-US" altLang="ko-KR" sz="1000" dirty="0" err="1">
                <a:latin typeface="+mn-ea"/>
                <a:ea typeface="+mn-ea"/>
              </a:rPr>
              <a:t>Linkgw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프레임워크 리더 </a:t>
            </a:r>
            <a:r>
              <a:rPr lang="en-US" altLang="ko-KR" sz="1000" dirty="0">
                <a:latin typeface="+mn-ea"/>
                <a:ea typeface="+mn-ea"/>
              </a:rPr>
              <a:t>ETRI  </a:t>
            </a:r>
            <a:r>
              <a:rPr lang="ko-KR" altLang="en-US" sz="1000" dirty="0">
                <a:latin typeface="+mn-ea"/>
                <a:ea typeface="+mn-ea"/>
              </a:rPr>
              <a:t>김대원입니다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endParaRPr lang="en-US" altLang="ko-KR" sz="1000" dirty="0">
              <a:latin typeface="+mn-ea"/>
              <a:ea typeface="+mn-ea"/>
            </a:endParaRPr>
          </a:p>
          <a:p>
            <a:endParaRPr lang="ko-KR" altLang="en-US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우리는 앞서 보신 바와 같이</a:t>
            </a:r>
            <a:endParaRPr lang="en-US" altLang="ko-KR" dirty="0"/>
          </a:p>
          <a:p>
            <a:pPr fontAlgn="base"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게이트웨이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K8S Pod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오버레이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fontAlgn="base"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게이트웨이를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(GS-Link)를 </a:t>
            </a:r>
          </a:p>
          <a:p>
            <a:pPr fontAlgn="base"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터널링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게이트웨이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만족시키는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Submariner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채택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하였습니다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차년도에 </a:t>
            </a:r>
            <a:r>
              <a:rPr lang="ko-KR" altLang="en-US" dirty="0"/>
              <a:t>보신 바와 같이 다중 클러스터를 연결하는 </a:t>
            </a:r>
            <a:r>
              <a:rPr lang="ko-KR" altLang="en-US" dirty="0" err="1"/>
              <a:t>서브마리너의</a:t>
            </a:r>
            <a:r>
              <a:rPr lang="ko-KR" altLang="en-US" dirty="0"/>
              <a:t> 기능에 추가적인 네트워크 기능 향상 및 고속 공유 캐쉬 기능을 수행하기 위하여 </a:t>
            </a:r>
            <a:endParaRPr lang="en-US" altLang="ko-KR" dirty="0"/>
          </a:p>
          <a:p>
            <a:r>
              <a:rPr lang="ko-KR" altLang="en-US" dirty="0" err="1"/>
              <a:t>서브마리너를</a:t>
            </a:r>
            <a:r>
              <a:rPr lang="ko-KR" altLang="en-US" dirty="0"/>
              <a:t> 수정 하였습니다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터널링</a:t>
            </a:r>
            <a:r>
              <a:rPr lang="ko-KR" altLang="en-US" dirty="0"/>
              <a:t> 네트워크 기능을 향상 시키기 위하여 </a:t>
            </a:r>
            <a:r>
              <a:rPr lang="en-US" altLang="ko-KR" dirty="0"/>
              <a:t>SR-IOV </a:t>
            </a:r>
            <a:r>
              <a:rPr lang="ko-KR" altLang="en-US" dirty="0"/>
              <a:t>이더넷 카드를 사용하고 </a:t>
            </a:r>
            <a:r>
              <a:rPr lang="en-US" altLang="ko-KR" dirty="0"/>
              <a:t>DPDK </a:t>
            </a:r>
            <a:r>
              <a:rPr lang="ko-KR" altLang="en-US" dirty="0"/>
              <a:t>기반</a:t>
            </a:r>
            <a:r>
              <a:rPr lang="en-US" altLang="ko-KR" dirty="0"/>
              <a:t> </a:t>
            </a:r>
            <a:r>
              <a:rPr lang="ko-KR" altLang="en-US" dirty="0"/>
              <a:t>사용자 레벨의 네트워크 스택인 </a:t>
            </a:r>
            <a:r>
              <a:rPr lang="en-US" altLang="ko-KR" dirty="0"/>
              <a:t>VPP</a:t>
            </a:r>
            <a:r>
              <a:rPr lang="ko-KR" altLang="en-US" dirty="0"/>
              <a:t>를 활용하였고</a:t>
            </a:r>
            <a:endParaRPr lang="en-US" altLang="ko-KR" dirty="0"/>
          </a:p>
          <a:p>
            <a:r>
              <a:rPr lang="ko-KR" altLang="en-US" dirty="0"/>
              <a:t>이 고속 네트워크 기술을 활용하기 위하여 게이트웨이간 공유 저장소를 구성하면 클러스터 간의 데이터 공유가 원할 하게 될 것으로 판단하였습니다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성능 향상을 위한 추가 </a:t>
            </a:r>
            <a:r>
              <a:rPr lang="en-US" altLang="ko-KR" dirty="0"/>
              <a:t>CNI </a:t>
            </a:r>
            <a:r>
              <a:rPr lang="ko-KR" altLang="en-US" dirty="0"/>
              <a:t>기술이 필요하다고 말씀 드렸고 이에 대한 개발 역시 진행중에 있습니다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41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먼저 </a:t>
            </a:r>
            <a:r>
              <a:rPr lang="en-US" altLang="ko-KR" dirty="0"/>
              <a:t>K8S </a:t>
            </a:r>
            <a:r>
              <a:rPr lang="ko-KR" altLang="en-US" dirty="0"/>
              <a:t>상에서 구성된 </a:t>
            </a:r>
            <a:r>
              <a:rPr lang="en-US" altLang="ko-KR" dirty="0"/>
              <a:t>Submariner</a:t>
            </a:r>
            <a:r>
              <a:rPr lang="ko-KR" altLang="en-US" dirty="0"/>
              <a:t>연결 구조를 보시면 앞서 말씀 </a:t>
            </a:r>
            <a:r>
              <a:rPr lang="ko-KR" altLang="en-US" dirty="0" err="1"/>
              <a:t>드린데로</a:t>
            </a:r>
            <a:r>
              <a:rPr lang="ko-KR" altLang="en-US" dirty="0"/>
              <a:t> </a:t>
            </a:r>
            <a:r>
              <a:rPr lang="en-US" altLang="ko-KR" dirty="0" err="1"/>
              <a:t>Subctl</a:t>
            </a:r>
            <a:r>
              <a:rPr lang="ko-KR" altLang="en-US" dirty="0"/>
              <a:t>을 통한 </a:t>
            </a:r>
            <a:r>
              <a:rPr lang="en-US" altLang="ko-KR" dirty="0"/>
              <a:t>Operator</a:t>
            </a:r>
            <a:r>
              <a:rPr lang="ko-KR" altLang="en-US" dirty="0"/>
              <a:t> 배포 이후 위의 </a:t>
            </a:r>
            <a:endParaRPr lang="en-US" altLang="ko-KR" dirty="0"/>
          </a:p>
          <a:p>
            <a:r>
              <a:rPr lang="ko-KR" altLang="en-US" dirty="0"/>
              <a:t>그림과 같이 </a:t>
            </a:r>
            <a:r>
              <a:rPr lang="en-US" altLang="ko-KR" dirty="0"/>
              <a:t>west </a:t>
            </a:r>
            <a:r>
              <a:rPr lang="ko-KR" altLang="en-US" dirty="0"/>
              <a:t>게이트웨이에서 연결을 조회한 내용입니다   </a:t>
            </a:r>
            <a:endParaRPr lang="en-US" altLang="ko-KR" dirty="0"/>
          </a:p>
          <a:p>
            <a:r>
              <a:rPr lang="ko-KR" altLang="en-US" dirty="0"/>
              <a:t>조회 결과 연결되 </a:t>
            </a:r>
            <a:r>
              <a:rPr lang="en-US" altLang="ko-KR" dirty="0"/>
              <a:t>north </a:t>
            </a:r>
            <a:r>
              <a:rPr lang="ko-KR" altLang="en-US" dirty="0"/>
              <a:t>게이트웨이 연결이 보여집니다 </a:t>
            </a:r>
            <a:endParaRPr lang="en-US" altLang="ko-KR" dirty="0"/>
          </a:p>
          <a:p>
            <a:r>
              <a:rPr lang="ko-KR" altLang="en-US" dirty="0"/>
              <a:t>그리고 네트워크 성능 이 표시됩니다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178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반대편 </a:t>
            </a:r>
            <a:r>
              <a:rPr lang="en-US" altLang="ko-KR" dirty="0"/>
              <a:t>North </a:t>
            </a:r>
            <a:r>
              <a:rPr lang="ko-KR" altLang="en-US" dirty="0"/>
              <a:t>게이트웨이에서 진행해도 같은 결과를 보여 줍니다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0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앞서 말씀 드린 두 연결 이후 서비스 </a:t>
            </a:r>
            <a:r>
              <a:rPr lang="ko-KR" altLang="en-US" dirty="0" err="1"/>
              <a:t>익스포트에</a:t>
            </a:r>
            <a:r>
              <a:rPr lang="ko-KR" altLang="en-US" dirty="0"/>
              <a:t> 대한 내용입니다 </a:t>
            </a:r>
            <a:endParaRPr lang="en-US" altLang="ko-KR" dirty="0"/>
          </a:p>
          <a:p>
            <a:r>
              <a:rPr lang="ko-KR" altLang="en-US" dirty="0" err="1"/>
              <a:t>서브마리너는</a:t>
            </a:r>
            <a:r>
              <a:rPr lang="ko-KR" altLang="en-US" dirty="0"/>
              <a:t> 내부에서 클러스터 </a:t>
            </a:r>
            <a:r>
              <a:rPr lang="en-US" altLang="ko-KR" dirty="0"/>
              <a:t>IP</a:t>
            </a:r>
            <a:r>
              <a:rPr lang="ko-KR" altLang="en-US" dirty="0"/>
              <a:t>로 할당된 클러스터를 외부에서 접속 가능하도록 서비스 </a:t>
            </a:r>
            <a:r>
              <a:rPr lang="ko-KR" altLang="en-US" dirty="0" err="1"/>
              <a:t>익스포트</a:t>
            </a:r>
            <a:r>
              <a:rPr lang="ko-KR" altLang="en-US" dirty="0"/>
              <a:t> 기능을 제공합니다 </a:t>
            </a:r>
            <a:endParaRPr lang="en-US" altLang="ko-KR" dirty="0"/>
          </a:p>
          <a:p>
            <a:r>
              <a:rPr lang="ko-KR" altLang="en-US" dirty="0"/>
              <a:t>보시는 바와 같이 </a:t>
            </a:r>
            <a:r>
              <a:rPr lang="en-US" altLang="ko-KR" dirty="0"/>
              <a:t>ETRI </a:t>
            </a:r>
            <a:r>
              <a:rPr lang="ko-KR" altLang="en-US" dirty="0"/>
              <a:t>내부에서 사용되는 에이전트가 외부로 노출되는 과정을 보여 드리고 있습니다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255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앞서 말씀 드린 외부 노출 </a:t>
            </a:r>
            <a:r>
              <a:rPr lang="en-US" altLang="ko-KR" dirty="0"/>
              <a:t>IP</a:t>
            </a:r>
            <a:r>
              <a:rPr lang="ko-KR" altLang="en-US" dirty="0"/>
              <a:t>로 접속한 화면 입니다 </a:t>
            </a:r>
            <a:endParaRPr lang="en-US" altLang="ko-KR" dirty="0"/>
          </a:p>
          <a:p>
            <a:r>
              <a:rPr lang="ko-KR" altLang="en-US" dirty="0"/>
              <a:t>성공적으로 접속 되었음을 모여주고 있습니다 </a:t>
            </a:r>
            <a:endParaRPr lang="en-US" altLang="ko-KR" dirty="0"/>
          </a:p>
          <a:p>
            <a:r>
              <a:rPr lang="en-US" altLang="ko-KR" dirty="0"/>
              <a:t>Submariner </a:t>
            </a:r>
            <a:r>
              <a:rPr lang="ko-KR" altLang="en-US" dirty="0"/>
              <a:t>역시 오픈소스로서 버그 및 에러 사항을 포함하고 있습니다 </a:t>
            </a:r>
            <a:endParaRPr lang="en-US" altLang="ko-KR" dirty="0"/>
          </a:p>
          <a:p>
            <a:r>
              <a:rPr lang="ko-KR" altLang="en-US" dirty="0"/>
              <a:t>그래서 본 과제에서 진행 된 수정 조치 사항이 있습니다 첫번째로 </a:t>
            </a:r>
            <a:r>
              <a:rPr lang="en-US" altLang="ko-KR" dirty="0"/>
              <a:t>Export </a:t>
            </a:r>
            <a:r>
              <a:rPr lang="ko-KR" altLang="en-US" dirty="0"/>
              <a:t>서비스의 </a:t>
            </a:r>
            <a:r>
              <a:rPr lang="en-US" altLang="ko-KR" dirty="0"/>
              <a:t>DNS</a:t>
            </a:r>
            <a:r>
              <a:rPr lang="ko-KR" altLang="en-US" dirty="0"/>
              <a:t>로 접근이 불가하고 </a:t>
            </a:r>
            <a:r>
              <a:rPr lang="en-US" altLang="ko-KR" dirty="0"/>
              <a:t>Submariner </a:t>
            </a:r>
            <a:r>
              <a:rPr lang="ko-KR" altLang="en-US" dirty="0"/>
              <a:t>안정성이 문제가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278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차년도에서는 고성능 컨테이너 및 스토리지 구성을 위하여 몇가지 </a:t>
            </a:r>
            <a:r>
              <a:rPr lang="en-US" altLang="ko-KR" dirty="0" err="1"/>
              <a:t>PoC</a:t>
            </a:r>
            <a:r>
              <a:rPr lang="ko-KR" altLang="en-US" dirty="0"/>
              <a:t>를 진행하였습니다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그중 메모리 기반 스토리지는 그림에서 보는 바와 같이 메인 메모리의 일부를 램디스크 형식으로 사용하고 백업 디스크를 설정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잘 아시는 것처럼 메모리는 휘발성 특징을 가지고 있습니다 </a:t>
            </a:r>
            <a:endParaRPr lang="en-US" altLang="ko-KR" dirty="0"/>
          </a:p>
          <a:p>
            <a:r>
              <a:rPr lang="ko-KR" altLang="en-US" dirty="0"/>
              <a:t>그래서 영구 저장을 위하여 백업 </a:t>
            </a:r>
            <a:r>
              <a:rPr lang="en-US" altLang="ko-KR" dirty="0"/>
              <a:t>SSD </a:t>
            </a:r>
            <a:r>
              <a:rPr lang="ko-KR" altLang="en-US" dirty="0"/>
              <a:t>하드를 부착 합니다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성능을 보시면 작년 최대 </a:t>
            </a:r>
            <a:r>
              <a:rPr lang="en-US" altLang="ko-KR" dirty="0"/>
              <a:t>5</a:t>
            </a:r>
            <a:r>
              <a:rPr lang="ko-KR" altLang="en-US" dirty="0"/>
              <a:t>배까지 빠른 것을 </a:t>
            </a:r>
            <a:r>
              <a:rPr lang="ko-KR" altLang="en-US" dirty="0" err="1"/>
              <a:t>보실수</a:t>
            </a:r>
            <a:r>
              <a:rPr lang="ko-KR" altLang="en-US" dirty="0"/>
              <a:t> 있습니다 </a:t>
            </a:r>
            <a:endParaRPr lang="en-US" altLang="ko-KR" dirty="0"/>
          </a:p>
          <a:p>
            <a:r>
              <a:rPr lang="ko-KR" altLang="en-US" dirty="0"/>
              <a:t>이 스토리지를 기반으로 </a:t>
            </a:r>
            <a:r>
              <a:rPr lang="en-US" altLang="ko-KR" dirty="0"/>
              <a:t>NFS</a:t>
            </a:r>
            <a:r>
              <a:rPr lang="ko-KR" altLang="en-US" dirty="0"/>
              <a:t>로 공유 스토리지를 구성하고 </a:t>
            </a:r>
            <a:r>
              <a:rPr lang="en-US" altLang="ko-KR" dirty="0"/>
              <a:t>K8S</a:t>
            </a:r>
            <a:r>
              <a:rPr lang="ko-KR" altLang="en-US" dirty="0"/>
              <a:t>상에서 </a:t>
            </a:r>
            <a:r>
              <a:rPr lang="ko-KR" altLang="en-US" dirty="0" err="1"/>
              <a:t>사용할수</a:t>
            </a:r>
            <a:r>
              <a:rPr lang="ko-KR" altLang="en-US" dirty="0"/>
              <a:t> 있도록 </a:t>
            </a:r>
            <a:r>
              <a:rPr lang="en-US" altLang="ko-KR" dirty="0"/>
              <a:t>PC/PVC</a:t>
            </a:r>
            <a:r>
              <a:rPr lang="ko-KR" altLang="en-US" dirty="0"/>
              <a:t>를 구성하였습니다 </a:t>
            </a:r>
            <a:endParaRPr lang="en-US" altLang="ko-KR" dirty="0"/>
          </a:p>
          <a:p>
            <a:r>
              <a:rPr lang="ko-KR" altLang="en-US" dirty="0"/>
              <a:t>이 스토리지는 뒷장에 통합된 모습으로 </a:t>
            </a:r>
            <a:r>
              <a:rPr lang="ko-KR" altLang="en-US" dirty="0" err="1"/>
              <a:t>프로비저닝</a:t>
            </a:r>
            <a:r>
              <a:rPr lang="ko-KR" altLang="en-US" dirty="0"/>
              <a:t> 및 관리 기능을 포함합니다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07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말씀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드린바와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인메모리 스토리지의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 스토리지를  멀티 클러스터 글로벌 데이터 캐쉬로 활용하고자 합니다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submariner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터널 기반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네트워크가 상호 연결하고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 server pod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배포함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 latinLnBrk="1">
              <a:buFontTx/>
              <a:buChar char="-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master-node)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구성한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인메모리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(In-memory)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파일시스템 디렉토리를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디렉토리로 설정함으로써 멀티 클러스터 환경에서 고속 캐쉬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(repository;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저장소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역할을 할 수 있음</a:t>
            </a:r>
            <a:endParaRPr lang="en-US" altLang="ko-K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 latinLnBrk="1">
              <a:buFontTx/>
              <a:buChar char="-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NORTH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 client(pod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namespace: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etri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모든 노드에 배포하면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NFS client pod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CoreDns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통해서 “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nfss.etri.svc.cluster.local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도메인 주소로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 server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접근할 수 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 client pod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 server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연결하여 자신의 로컬 노드의 파일시스템으로 공유 디렉토리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-shared/”)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mount(F/S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함으로써 모든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cluster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노드는 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-shared/”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디렉토리로 파일시스템을 공유할 수 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submariner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export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 이용하여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 server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접근하도록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subctl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export service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etri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").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NORTH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export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성공 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SOUTH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동작하는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submariner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lighthouse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cluster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 도메인을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CoreDns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추가하며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SOUTH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모든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“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nfss.etri.svc.clusterset.local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 server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접근할 수 있게 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SOUTH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모든 노드에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 client(NFS server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nfss.etri.svc.clusterset.local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mount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-shared/, F/S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배포함으로써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모든 노드는 호스트의 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nfsc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-shared/”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cluster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파일시스템을 공유할 수 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84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 드린 형상 대로 구성하여 테스트를 진행하였습니다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테스트는 </a:t>
            </a:r>
            <a:r>
              <a:rPr lang="en-US" altLang="ko-KR" dirty="0"/>
              <a:t>2</a:t>
            </a:r>
            <a:r>
              <a:rPr lang="ko-KR" altLang="en-US" dirty="0"/>
              <a:t>가지로 진행하였습니다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첫번째는 </a:t>
            </a:r>
            <a:r>
              <a:rPr lang="ko-KR" altLang="en-US" dirty="0" err="1"/>
              <a:t>터널링</a:t>
            </a:r>
            <a:r>
              <a:rPr lang="ko-KR" altLang="en-US" dirty="0"/>
              <a:t> 네트워크 자체 테스트 입니다 게이트웨이 노드간 </a:t>
            </a:r>
            <a:r>
              <a:rPr lang="ko-KR" altLang="en-US" dirty="0" err="1"/>
              <a:t>터널링</a:t>
            </a:r>
            <a:r>
              <a:rPr lang="ko-KR" altLang="en-US" dirty="0"/>
              <a:t> 패스에 대한 테스트라고 보시면 될 듯 합니다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두번째 테스트는 실제 워크 노드의 </a:t>
            </a:r>
            <a:r>
              <a:rPr lang="ko-KR" altLang="en-US" dirty="0" err="1"/>
              <a:t>파드</a:t>
            </a:r>
            <a:r>
              <a:rPr lang="ko-KR" altLang="en-US" dirty="0"/>
              <a:t> 간의 네트워크 테스트 입니다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보시는 표는 진행된 테스트의 노드 사양입니다 </a:t>
            </a:r>
            <a:endParaRPr lang="en-US" altLang="ko-KR" dirty="0"/>
          </a:p>
          <a:p>
            <a:r>
              <a:rPr lang="ko-KR" altLang="en-US" dirty="0"/>
              <a:t>우분투 시스템 </a:t>
            </a:r>
            <a:r>
              <a:rPr lang="en-US" altLang="ko-KR" dirty="0"/>
              <a:t>18.04</a:t>
            </a:r>
            <a:r>
              <a:rPr lang="ko-KR" altLang="en-US" dirty="0"/>
              <a:t>에서 테스트를 진행하였으며 노드의 테스트를 위하여 한쪽 노드는 </a:t>
            </a:r>
            <a:r>
              <a:rPr lang="en-US" altLang="ko-KR" dirty="0" err="1"/>
              <a:t>Vmware</a:t>
            </a:r>
            <a:r>
              <a:rPr lang="en-US" altLang="ko-KR" dirty="0"/>
              <a:t> Workstation</a:t>
            </a:r>
            <a:r>
              <a:rPr lang="ko-KR" altLang="en-US" dirty="0"/>
              <a:t>을 사용하여 테스트를 진행하였습니다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2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절에서는 각각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FD.io VPP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wireguard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cable driver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submariner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cable driver(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wireguard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구축된 종단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구간에서 원격 스토리지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east.mydomain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클러스터의 게이트웨이 노드에 구축된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west.mydomain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파드에서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FIO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측정 결과를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FIO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read(RANDREAD), random write(RANDWRITE), sequential read(READ), sequential write(WRITE)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IOPS,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대역폭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(Bandwidth),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(Latency)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34~37).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MiB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/s: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메비바이트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 Mebibyte =1,048,576 bytes ≒ 1Megabyte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IOPS(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Input/Output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Operations Per Second):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초당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읽기⦁쓰기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 횟수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depth 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 대한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장치 수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FD.io VPP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wireguard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cable driver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원격 스토리지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시험 결과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read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최대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12,500 IOPS, 97.8MiB/s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대역폭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15.97ms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지연을 보였으며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random write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최대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638 IOPS, 5.163MiB/s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대역폭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311.41ms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지연을 보였고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sequential read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1621 IOPS, 102MiB/s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대역폭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123.04ms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sequential write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617 IOPS, 39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MiB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대역폭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321.93ms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지연을 보였다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38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연구 내용으로 네트워크 연결 기술에 대해서 말씀 드리겠습니다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05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제가 발표 드릴 내용은 클라우드 에지 서비스 플랫폼의 수직 수평 협업을 위한 서비스 협업 프레임워크에 대해서 발표 드리겠습니다 </a:t>
            </a:r>
            <a:endParaRPr lang="en-US" altLang="ko-KR" dirty="0"/>
          </a:p>
          <a:p>
            <a:r>
              <a:rPr lang="ko-KR" altLang="en-US" dirty="0"/>
              <a:t>작년에는 개별적인 성능 향상을 위한 </a:t>
            </a:r>
            <a:r>
              <a:rPr lang="en-US" altLang="ko-KR" dirty="0" err="1"/>
              <a:t>PoC</a:t>
            </a:r>
            <a:r>
              <a:rPr lang="en-US" altLang="ko-KR" dirty="0"/>
              <a:t> </a:t>
            </a:r>
            <a:r>
              <a:rPr lang="ko-KR" altLang="en-US" dirty="0"/>
              <a:t>위주로 말씀을 드렸는데요 올해는</a:t>
            </a:r>
            <a:r>
              <a:rPr lang="en-US" altLang="ko-KR" dirty="0"/>
              <a:t> </a:t>
            </a:r>
            <a:r>
              <a:rPr lang="ko-KR" altLang="en-US" dirty="0"/>
              <a:t>특히 서비스 협업을 위한 연결 구조와 협업을 위한 아키텍처 설계 방안에 대해 말씀 드리도록 하겠습니다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81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19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8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362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322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7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81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19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235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079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27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47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327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66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074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316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664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9237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382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19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27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98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en-US" altLang="ko-KR" dirty="0"/>
              <a:t>GS-Link</a:t>
            </a:r>
            <a:r>
              <a:rPr lang="ko-KR" altLang="en-US" dirty="0"/>
              <a:t>의 배경 및 개요 입니다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904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07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124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53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98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GS-Link</a:t>
            </a:r>
            <a:r>
              <a:rPr lang="ko-KR" altLang="en-US" dirty="0"/>
              <a:t>가 무엇인지 말씀 드리도록 하겠습니다 </a:t>
            </a:r>
            <a:endParaRPr lang="en-US" altLang="ko-KR" dirty="0"/>
          </a:p>
          <a:p>
            <a:r>
              <a:rPr lang="en-US" altLang="ko-KR" dirty="0"/>
              <a:t>GS-Link</a:t>
            </a:r>
            <a:r>
              <a:rPr lang="ko-KR" altLang="en-US" dirty="0"/>
              <a:t>는 </a:t>
            </a:r>
            <a:r>
              <a:rPr lang="en-US" altLang="ko-KR" dirty="0" err="1"/>
              <a:t>Gedge</a:t>
            </a:r>
            <a:r>
              <a:rPr lang="en-US" altLang="ko-KR" dirty="0"/>
              <a:t> </a:t>
            </a:r>
            <a:r>
              <a:rPr lang="ko-KR" altLang="en-US" dirty="0"/>
              <a:t>서비스 </a:t>
            </a:r>
            <a:r>
              <a:rPr lang="en-US" altLang="ko-KR" dirty="0"/>
              <a:t>Platform</a:t>
            </a:r>
            <a:r>
              <a:rPr lang="ko-KR" altLang="en-US" dirty="0"/>
              <a:t>의 서비스 협업 프레임워크를 지칭하는 코드명입니다  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</a:rPr>
              <a:t>서비스 협업 프레임 워크는 중앙 클라우드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클라우드 </a:t>
            </a:r>
            <a:r>
              <a:rPr lang="ko-KR" altLang="en-US" dirty="0" err="1">
                <a:latin typeface="+mn-lt"/>
              </a:rPr>
              <a:t>엣지</a:t>
            </a:r>
            <a:r>
              <a:rPr lang="en-US" altLang="ko-KR" dirty="0">
                <a:latin typeface="+mn-lt"/>
              </a:rPr>
              <a:t>- </a:t>
            </a:r>
            <a:r>
              <a:rPr lang="ko-KR" altLang="en-US" dirty="0" err="1">
                <a:latin typeface="+mn-lt"/>
              </a:rPr>
              <a:t>엣지</a:t>
            </a:r>
            <a:r>
              <a:rPr lang="ko-KR" altLang="en-US" dirty="0">
                <a:latin typeface="+mn-lt"/>
              </a:rPr>
              <a:t> 단말 간 수직적 협업과 클라우드 </a:t>
            </a:r>
            <a:r>
              <a:rPr lang="ko-KR" altLang="en-US" dirty="0" err="1">
                <a:latin typeface="+mn-lt"/>
              </a:rPr>
              <a:t>엣지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클라우드 </a:t>
            </a:r>
            <a:r>
              <a:rPr lang="ko-KR" altLang="en-US" dirty="0" err="1">
                <a:latin typeface="+mn-lt"/>
              </a:rPr>
              <a:t>엣지</a:t>
            </a:r>
            <a:r>
              <a:rPr lang="ko-KR" altLang="en-US" dirty="0">
                <a:latin typeface="+mn-lt"/>
              </a:rPr>
              <a:t> 간 수평적 협업을 연동하는 지능형 클라우드 </a:t>
            </a:r>
            <a:r>
              <a:rPr lang="ko-KR" altLang="en-US" dirty="0" err="1">
                <a:latin typeface="+mn-lt"/>
              </a:rPr>
              <a:t>엣지</a:t>
            </a:r>
            <a:r>
              <a:rPr lang="ko-KR" altLang="en-US" dirty="0">
                <a:latin typeface="+mn-lt"/>
              </a:rPr>
              <a:t> 플랫폼 기반 분산 협업 기술을 위한 서비스 프레임 워크입니다 </a:t>
            </a:r>
            <a:endParaRPr lang="en-US" altLang="ko-KR" dirty="0">
              <a:latin typeface="+mn-lt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기술적인 배경은 아래 보시는 그림과 같이 </a:t>
            </a:r>
            <a:r>
              <a:rPr lang="ko-KR" altLang="en-US" dirty="0" err="1"/>
              <a:t>엣지</a:t>
            </a:r>
            <a:r>
              <a:rPr lang="ko-KR" altLang="en-US" dirty="0"/>
              <a:t> 컴퓨팅에서 협업이 이슈가 되고 있는 이유는 </a:t>
            </a:r>
            <a:endParaRPr lang="en-US" altLang="ko-KR" dirty="0"/>
          </a:p>
          <a:p>
            <a:r>
              <a:rPr lang="ko-KR" altLang="en-US" dirty="0"/>
              <a:t>기존 클라우드 및 </a:t>
            </a:r>
            <a:r>
              <a:rPr lang="en-US" altLang="ko-KR" dirty="0"/>
              <a:t>IT </a:t>
            </a:r>
            <a:r>
              <a:rPr lang="ko-KR" altLang="en-US" dirty="0"/>
              <a:t>서비스와 달리 </a:t>
            </a:r>
            <a:r>
              <a:rPr lang="ko-KR" altLang="en-US" dirty="0" err="1"/>
              <a:t>엣지</a:t>
            </a:r>
            <a:r>
              <a:rPr lang="ko-KR" altLang="en-US" dirty="0"/>
              <a:t> 컴퓨팅의 사용자 근접 서비스를 위한 컴퓨팅 및 이에 필요한 데이터와 관련이 있습니다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5G</a:t>
            </a:r>
            <a:r>
              <a:rPr lang="ko-KR" altLang="en-US" dirty="0"/>
              <a:t>와 같은 초고속 연결구조에서 다양한 서비스가 출현하고 있고 그 중 </a:t>
            </a:r>
            <a:r>
              <a:rPr lang="ko-KR" altLang="en-US" dirty="0" err="1"/>
              <a:t>자율주생</a:t>
            </a:r>
            <a:r>
              <a:rPr lang="en-US" altLang="ko-KR" dirty="0"/>
              <a:t>, </a:t>
            </a:r>
            <a:r>
              <a:rPr lang="ko-KR" altLang="en-US" dirty="0" err="1"/>
              <a:t>드론</a:t>
            </a:r>
            <a:r>
              <a:rPr lang="ko-KR" altLang="en-US" dirty="0"/>
              <a:t> 등 이동체를 대상으로 하는 서비스에 관심이 증가 하고 있습니다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서비스들은 기본적으로 이동체를 위한 여러 </a:t>
            </a:r>
            <a:r>
              <a:rPr lang="en-US" altLang="ko-KR" dirty="0"/>
              <a:t>IT </a:t>
            </a:r>
            <a:r>
              <a:rPr lang="ko-KR" altLang="en-US" dirty="0"/>
              <a:t>상황들이 고려 되어야 하고 이중 이동시 발생되는 서비스의 품질은 연속성이 보장되어야 합니다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위해서 </a:t>
            </a:r>
            <a:r>
              <a:rPr lang="en-US" altLang="ko-KR" dirty="0" err="1"/>
              <a:t>Gedge</a:t>
            </a:r>
            <a:r>
              <a:rPr lang="ko-KR" altLang="en-US" dirty="0"/>
              <a:t> 플랫폼은 클라우드와 </a:t>
            </a:r>
            <a:r>
              <a:rPr lang="ko-KR" altLang="en-US" dirty="0" err="1"/>
              <a:t>엣지간의</a:t>
            </a:r>
            <a:r>
              <a:rPr lang="ko-KR" altLang="en-US" dirty="0"/>
              <a:t> 수직 협업과 </a:t>
            </a:r>
            <a:r>
              <a:rPr lang="ko-KR" altLang="en-US" dirty="0" err="1"/>
              <a:t>엣지</a:t>
            </a:r>
            <a:r>
              <a:rPr lang="ko-KR" altLang="en-US" dirty="0"/>
              <a:t> </a:t>
            </a:r>
            <a:r>
              <a:rPr lang="ko-KR" altLang="en-US" dirty="0" err="1"/>
              <a:t>엣지간의</a:t>
            </a:r>
            <a:r>
              <a:rPr lang="ko-KR" altLang="en-US" dirty="0"/>
              <a:t> 수평 협업이 필요함을 명시하였고 이를 위해 서비스</a:t>
            </a:r>
            <a:r>
              <a:rPr lang="en-US" altLang="ko-KR" dirty="0"/>
              <a:t>,.</a:t>
            </a:r>
            <a:r>
              <a:rPr lang="ko-KR" altLang="en-US" dirty="0"/>
              <a:t>데이터 및 자원의 협업을 위한 오케스트레이션이 수반되어야 합니다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534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앞서 서비스 협업 프레임워크의 정의에서 본 것과 같이 그림에서는 기존 기술과 본 연구의 개발 방향의 차이점을 보여 주고 있습니다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GS link</a:t>
            </a:r>
            <a:r>
              <a:rPr lang="ko-KR" altLang="en-US" dirty="0"/>
              <a:t>는 기존의 클라우드를 활용하는 부분적 수직 협업에서 벗어나 </a:t>
            </a:r>
            <a:endParaRPr lang="en-US" altLang="ko-KR" dirty="0"/>
          </a:p>
          <a:p>
            <a:r>
              <a:rPr lang="ko-KR" altLang="en-US" dirty="0"/>
              <a:t>수직 </a:t>
            </a:r>
            <a:r>
              <a:rPr lang="en-US" altLang="ko-KR" dirty="0"/>
              <a:t>– </a:t>
            </a:r>
            <a:r>
              <a:rPr lang="ko-KR" altLang="en-US" dirty="0"/>
              <a:t>수평을 아우르는 통합적인 협업 프레임워크를 제시합니다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끊김 없는 서비스가 되도록 서비스의 이동을 가능하게 하고 이를 보다 빠르게 수행 할 수 있도록 개발을 진행하고 있습니다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협업을 위한 머신 러닝 기술을 개발하여 지능형 오프로딩 및 </a:t>
            </a:r>
            <a:r>
              <a:rPr lang="ko-KR" altLang="en-US" dirty="0" err="1"/>
              <a:t>엣지</a:t>
            </a:r>
            <a:r>
              <a:rPr lang="ko-KR" altLang="en-US" dirty="0"/>
              <a:t> </a:t>
            </a:r>
            <a:r>
              <a:rPr lang="ko-KR" altLang="en-US" dirty="0" err="1"/>
              <a:t>캐싱을</a:t>
            </a:r>
            <a:r>
              <a:rPr lang="ko-KR" altLang="en-US" dirty="0"/>
              <a:t> 위한 프레임워크를 개발하고 있습니다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GS-Link</a:t>
            </a:r>
            <a:r>
              <a:rPr lang="ko-KR" altLang="en-US" dirty="0"/>
              <a:t>의 본 과제의 목표는 </a:t>
            </a:r>
            <a:r>
              <a:rPr lang="en-US" altLang="ko-KR" dirty="0"/>
              <a:t>20</a:t>
            </a:r>
            <a:r>
              <a:rPr lang="ko-KR" altLang="en-US" dirty="0"/>
              <a:t>초 미만의 </a:t>
            </a:r>
            <a:r>
              <a:rPr lang="ko-KR" altLang="en-US" dirty="0" err="1"/>
              <a:t>엣지간</a:t>
            </a:r>
            <a:r>
              <a:rPr lang="ko-KR" altLang="en-US" dirty="0"/>
              <a:t> 응용 이동 시간을 정량적 목표로 진행하고 있으며 이를 통한 </a:t>
            </a:r>
            <a:endParaRPr lang="en-US" altLang="ko-KR" dirty="0"/>
          </a:p>
          <a:p>
            <a:r>
              <a:rPr lang="ko-KR" altLang="en-US" dirty="0"/>
              <a:t>사용자를 위한 서비스가 사용자 근접서비스와 </a:t>
            </a:r>
            <a:r>
              <a:rPr lang="ko-KR" altLang="en-US" dirty="0" err="1"/>
              <a:t>저지연</a:t>
            </a:r>
            <a:r>
              <a:rPr lang="ko-KR" altLang="en-US" dirty="0"/>
              <a:t> 응답 속도를 갖도록 하는 정성적인 목표를 지니고 있습니다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8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앞서 말씀 드린 배경과 목표를 통해 우리는 다음과 같은 요구사항과 기술적 이슈를 통하여 관련 업무를 위한 핵심 기술 연구 내용을 도출 하였습니다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첫번째로 서비스의 이동을 위한 다양한 분산 환경의 수직 수평 협업을 위하여 네트워크 연결 기술은 필수적 요소입니다  </a:t>
            </a:r>
            <a:endParaRPr lang="en-US" altLang="ko-KR" dirty="0"/>
          </a:p>
          <a:p>
            <a:r>
              <a:rPr lang="ko-KR" altLang="en-US" dirty="0"/>
              <a:t>또한 이 기술은 우리가 사용하는 시스템인 </a:t>
            </a:r>
            <a:r>
              <a:rPr lang="en-US" altLang="ko-KR" dirty="0"/>
              <a:t>K8S</a:t>
            </a:r>
            <a:r>
              <a:rPr lang="ko-KR" altLang="en-US" dirty="0"/>
              <a:t>에 관련된 다중 클러스터를 연계하는 솔루션이 되어야 합니다 </a:t>
            </a:r>
            <a:endParaRPr lang="en-US" altLang="ko-KR" dirty="0"/>
          </a:p>
          <a:p>
            <a:r>
              <a:rPr lang="ko-KR" altLang="en-US" dirty="0"/>
              <a:t>이런 의미에서 협업을 위한 네트워크 연결 기술이 핵심연구 내용으로 포함되었습니다 </a:t>
            </a:r>
            <a:endParaRPr lang="en-US" altLang="ko-KR" dirty="0"/>
          </a:p>
          <a:p>
            <a:r>
              <a:rPr lang="ko-KR" altLang="en-US" dirty="0"/>
              <a:t>또한 고성능 컴퓨팅을 위한 연결 구조에 </a:t>
            </a:r>
            <a:r>
              <a:rPr lang="en-US" altLang="ko-KR" dirty="0"/>
              <a:t>2</a:t>
            </a:r>
            <a:r>
              <a:rPr lang="ko-KR" altLang="en-US" dirty="0"/>
              <a:t>차년도 결과물 </a:t>
            </a:r>
            <a:r>
              <a:rPr lang="en-US" altLang="ko-KR" dirty="0" err="1"/>
              <a:t>PoC</a:t>
            </a:r>
            <a:r>
              <a:rPr lang="en-US" altLang="ko-KR" dirty="0"/>
              <a:t> </a:t>
            </a:r>
            <a:r>
              <a:rPr lang="ko-KR" altLang="en-US" dirty="0"/>
              <a:t>결과 중 메모리 기반 저장소를 활용합니다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두번째로 실제 서비스가 끊임 없는 서비스를 유지하기 위하여서는 서비스의 오프로딩을 위한 다양한 기능들이 연구되어야 합니다 </a:t>
            </a:r>
            <a:endParaRPr lang="en-US" altLang="ko-KR" dirty="0"/>
          </a:p>
          <a:p>
            <a:r>
              <a:rPr lang="ko-KR" altLang="en-US" dirty="0"/>
              <a:t>그 내용으로 서비스를 이동하기 위하여 다운타임을 최소화하고 마이그레이션을 위한 </a:t>
            </a:r>
            <a:r>
              <a:rPr lang="ko-KR" altLang="en-US" dirty="0" err="1"/>
              <a:t>스탭</a:t>
            </a:r>
            <a:r>
              <a:rPr lang="ko-KR" altLang="en-US" dirty="0"/>
              <a:t> 샷을 공유하는 기술이 요구됩니다 </a:t>
            </a:r>
            <a:endParaRPr lang="en-US" altLang="ko-KR" dirty="0"/>
          </a:p>
          <a:p>
            <a:r>
              <a:rPr lang="ko-KR" altLang="en-US" dirty="0"/>
              <a:t>또한 서비스이 자연스럽게 이동되기 위한 서비스 연결 이동에 대한 추가 사항을 고려하여야 합니다 </a:t>
            </a:r>
            <a:endParaRPr lang="en-US" altLang="ko-KR" dirty="0"/>
          </a:p>
          <a:p>
            <a:r>
              <a:rPr lang="ko-KR" altLang="en-US" dirty="0"/>
              <a:t>그러므로 고성능 협업을 위한 서비스 이동은 핵심 연구내용이 되겠습니다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세번째로 다중 클러스터를 지원하기 위한 전체 시스템 지원 역할 및 이에 대한 통합 방안에 대해서 말씀 드리도록 하겠습니다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지금부터 위의 내용에 대해서 하나씩 연구 내용에 상세히 말씀 드리도록 하겠습니다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76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연구내용으로 네트워크 연결 기술에 대해서 이야기 하겠습니다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08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과제에서 사용하고 있는 </a:t>
            </a:r>
            <a:r>
              <a:rPr lang="en-US" altLang="ko-KR" dirty="0"/>
              <a:t>K8S</a:t>
            </a:r>
            <a:r>
              <a:rPr lang="ko-KR" altLang="en-US" dirty="0"/>
              <a:t>는 단일 클러스터 기반입니다 </a:t>
            </a:r>
            <a:endParaRPr lang="en-US" altLang="ko-KR" dirty="0"/>
          </a:p>
          <a:p>
            <a:r>
              <a:rPr lang="en-US" altLang="ko-KR" dirty="0"/>
              <a:t>K8S</a:t>
            </a:r>
            <a:r>
              <a:rPr lang="ko-KR" altLang="en-US" dirty="0"/>
              <a:t>의 다중 클러스터 연계를 위하여 현재에도 몇 개의 솔루션이 존재합니다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그중 </a:t>
            </a:r>
            <a:r>
              <a:rPr lang="ko-KR" altLang="en-US" dirty="0" err="1"/>
              <a:t>렌처는</a:t>
            </a:r>
            <a:r>
              <a:rPr lang="ko-KR" altLang="en-US" dirty="0"/>
              <a:t> 요즘 이슈가 되고 있는 공개 소프트웨어 입니다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렌처는</a:t>
            </a:r>
            <a:r>
              <a:rPr lang="ko-KR" altLang="en-US" dirty="0"/>
              <a:t> 다중 클러스터 연결 구조를 가지고 있는데 여기에서 사용되는 연결 소프트웨어가 보시는 </a:t>
            </a:r>
            <a:r>
              <a:rPr lang="en-US" altLang="ko-KR" dirty="0"/>
              <a:t>Submariner </a:t>
            </a:r>
            <a:r>
              <a:rPr lang="ko-KR" altLang="en-US" dirty="0"/>
              <a:t>라는</a:t>
            </a:r>
            <a:r>
              <a:rPr lang="en-US" altLang="ko-KR" dirty="0"/>
              <a:t> </a:t>
            </a:r>
            <a:r>
              <a:rPr lang="ko-KR" altLang="en-US" dirty="0"/>
              <a:t>공개 소프트웨어 프로젝트 입니다 </a:t>
            </a:r>
            <a:endParaRPr lang="en-US" altLang="ko-KR" dirty="0"/>
          </a:p>
          <a:p>
            <a:endParaRPr lang="en-US" altLang="ko-KR" dirty="0"/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Submariner[2]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쿠버네티스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(cluster)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 오버레이 네트워크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(overlay network)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연결 기능을 제공하는 프레임워크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(framework)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로써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CNCF(CLOUD NATIVE COMPUTING FOUNDATION)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재단의 오픈소스 프로젝트에 포함되어 있습니다</a:t>
            </a:r>
          </a:p>
          <a:p>
            <a:endParaRPr lang="en-US" altLang="ko-KR" dirty="0"/>
          </a:p>
          <a:p>
            <a:r>
              <a:rPr lang="ko-KR" altLang="en-US" dirty="0" err="1"/>
              <a:t>쿠버네티스</a:t>
            </a:r>
            <a:r>
              <a:rPr lang="ko-KR" altLang="en-US" dirty="0"/>
              <a:t> 인프라 네트워크 </a:t>
            </a:r>
            <a:r>
              <a:rPr lang="ko-KR" altLang="en-US" dirty="0" err="1"/>
              <a:t>쿠버네티스의</a:t>
            </a:r>
            <a:r>
              <a:rPr lang="ko-KR" altLang="en-US" dirty="0"/>
              <a:t> 클러스터에 배표가 가능하도록 </a:t>
            </a:r>
            <a:r>
              <a:rPr lang="en-US" altLang="ko-KR" dirty="0"/>
              <a:t>L3 </a:t>
            </a:r>
            <a:r>
              <a:rPr lang="ko-KR" altLang="en-US" dirty="0"/>
              <a:t>레이어 기반의 </a:t>
            </a:r>
            <a:r>
              <a:rPr lang="ko-KR" altLang="en-US" dirty="0" err="1"/>
              <a:t>터널링</a:t>
            </a:r>
            <a:r>
              <a:rPr lang="ko-KR" altLang="en-US" dirty="0"/>
              <a:t> 연결 구조를 가지고 있습니다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그림에서 보시는 바와 같이 </a:t>
            </a:r>
            <a:r>
              <a:rPr lang="ko-KR" altLang="en-US" dirty="0" err="1"/>
              <a:t>게이트웨어</a:t>
            </a:r>
            <a:r>
              <a:rPr lang="ko-KR" altLang="en-US" dirty="0"/>
              <a:t> 노드에 브로커를 구성하여 두개의 클러스터간 </a:t>
            </a:r>
            <a:r>
              <a:rPr lang="en-US" altLang="ko-KR" dirty="0" err="1"/>
              <a:t>etcd</a:t>
            </a:r>
            <a:r>
              <a:rPr lang="ko-KR" altLang="en-US" dirty="0"/>
              <a:t>를 통합하고 두 클러스터를 연결하는 게이트웨이 엔진 및 서비스 노드를 검색 가능하게 하는 글로벌 넷 기능을 수행 합니다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1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101719"/>
            <a:ext cx="10363200" cy="1470025"/>
          </a:xfrm>
        </p:spPr>
        <p:txBody>
          <a:bodyPr>
            <a:normAutofit/>
          </a:bodyPr>
          <a:lstStyle>
            <a:lvl1pPr>
              <a:defRPr sz="4400" b="1">
                <a:latin typeface="Book Antiqua" pitchFamily="18" charset="0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676664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190500" y="6356351"/>
            <a:ext cx="3860800" cy="365125"/>
          </a:xfrm>
        </p:spPr>
        <p:txBody>
          <a:bodyPr/>
          <a:lstStyle>
            <a:lvl1pPr algn="l"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fld id="{01B20515-6080-4CA6-8A2B-371CFCC5D86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9264352" y="6464759"/>
            <a:ext cx="2844800" cy="365125"/>
          </a:xfrm>
        </p:spPr>
        <p:txBody>
          <a:bodyPr/>
          <a:lstStyle>
            <a:lvl1pPr>
              <a:defRPr smtClean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5AABE-1739-46D7-BD75-A3E0AAB96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556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80E8A8-6DE6-47E9-A259-EA1D513D9C41}"/>
              </a:ext>
            </a:extLst>
          </p:cNvPr>
          <p:cNvCxnSpPr>
            <a:cxnSpLocks/>
          </p:cNvCxnSpPr>
          <p:nvPr userDrawn="1"/>
        </p:nvCxnSpPr>
        <p:spPr>
          <a:xfrm>
            <a:off x="479376" y="1051149"/>
            <a:ext cx="11268000" cy="1587"/>
          </a:xfrm>
          <a:prstGeom prst="line">
            <a:avLst/>
          </a:prstGeom>
          <a:ln w="107950">
            <a:solidFill>
              <a:srgbClr val="3B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FC5494B4-0B3A-44D6-A49A-A9300647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7578"/>
            <a:ext cx="9588896" cy="787968"/>
          </a:xfrm>
        </p:spPr>
        <p:txBody>
          <a:bodyPr>
            <a:normAutofit/>
          </a:bodyPr>
          <a:lstStyle>
            <a:lvl1pPr algn="l">
              <a:defRPr sz="4000"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A059ED-2B3E-4DA3-A7F0-71EFA3417A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" y="163257"/>
            <a:ext cx="999147" cy="9344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73BB6C-AD41-44A0-A7FC-173056958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528" y="151173"/>
            <a:ext cx="1343473" cy="85504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368" y="1307901"/>
            <a:ext cx="11319048" cy="5142575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>
                <a:latin typeface="Book Antiqua" pitchFamily="18" charset="0"/>
                <a:ea typeface="맑은 고딕" pitchFamily="50" charset="-127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565D4-4EB9-478A-B589-F317B42A5AE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5E355-B793-4A37-A4B9-2A8F4A231F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272FC-252C-4841-B6BD-473D26E33F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5896D-50C1-4EF3-9371-90B3DE9F44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07AAC-BA88-4FFB-B3AC-0D5411144E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0A39A-CD7C-4C0E-A7EA-4262A1B33E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0586A-BAF6-4F14-B128-562BAD36EB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401E-0A30-4817-B049-55F7BBD88B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374A4-ACD5-4F3C-AB44-8F6D88BEB1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72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33DF90AF-E1A2-4D41-B849-16F069B4E253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1029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9" r:id="rId1"/>
    <p:sldLayoutId id="2147485380" r:id="rId2"/>
    <p:sldLayoutId id="2147485381" r:id="rId3"/>
    <p:sldLayoutId id="2147485382" r:id="rId4"/>
    <p:sldLayoutId id="2147485383" r:id="rId5"/>
    <p:sldLayoutId id="2147485384" r:id="rId6"/>
    <p:sldLayoutId id="2147485385" r:id="rId7"/>
    <p:sldLayoutId id="2147485386" r:id="rId8"/>
    <p:sldLayoutId id="2147485387" r:id="rId9"/>
    <p:sldLayoutId id="2147485388" r:id="rId10"/>
    <p:sldLayoutId id="2147485389" r:id="rId11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035399-E760-4CF0-9C09-D8F6DB5489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0" r:id="rId1"/>
    <p:sldLayoutId id="2147485411" r:id="rId2"/>
    <p:sldLayoutId id="2147485390" r:id="rId3"/>
    <p:sldLayoutId id="2147485391" r:id="rId4"/>
    <p:sldLayoutId id="2147485392" r:id="rId5"/>
    <p:sldLayoutId id="2147485393" r:id="rId6"/>
    <p:sldLayoutId id="2147485394" r:id="rId7"/>
    <p:sldLayoutId id="2147485395" r:id="rId8"/>
    <p:sldLayoutId id="2147485396" r:id="rId9"/>
    <p:sldLayoutId id="2147485397" r:id="rId10"/>
    <p:sldLayoutId id="2147485398" r:id="rId11"/>
    <p:sldLayoutId id="2147485412" r:id="rId12"/>
  </p:sldLayoutIdLst>
  <p:hf hd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1C2FBA6E-4B44-4900-BAF6-C5C7857CAD96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3077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99" r:id="rId1"/>
    <p:sldLayoutId id="2147485400" r:id="rId2"/>
    <p:sldLayoutId id="2147485401" r:id="rId3"/>
    <p:sldLayoutId id="2147485402" r:id="rId4"/>
    <p:sldLayoutId id="2147485403" r:id="rId5"/>
    <p:sldLayoutId id="2147485404" r:id="rId6"/>
    <p:sldLayoutId id="2147485405" r:id="rId7"/>
    <p:sldLayoutId id="2147485406" r:id="rId8"/>
    <p:sldLayoutId id="2147485407" r:id="rId9"/>
    <p:sldLayoutId id="2147485408" r:id="rId10"/>
    <p:sldLayoutId id="2147485409" r:id="rId11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fontAlgn="base" latinLnBrk="1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fontAlgn="base" latinLnBrk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b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b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bmp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b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b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b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b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b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b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b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b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b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b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b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cloud-barista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6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hyperlink" Target="https://submariner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BF7518-FA26-4515-8009-60BF3D94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2798"/>
            <a:ext cx="12192000" cy="22067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B87AF0-5843-4A4C-8571-C06898C5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052"/>
            <a:ext cx="1548578" cy="95314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71B60CE4-955C-49FD-ABDA-9B64001F7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6" y="1678408"/>
            <a:ext cx="11935509" cy="1318544"/>
          </a:xfrm>
        </p:spPr>
        <p:txBody>
          <a:bodyPr>
            <a:noAutofit/>
          </a:bodyPr>
          <a:lstStyle/>
          <a:p>
            <a:r>
              <a:rPr lang="en-US" altLang="ko-KR" dirty="0" err="1"/>
              <a:t>GEdge</a:t>
            </a:r>
            <a:r>
              <a:rPr lang="en-US" altLang="ko-KR" dirty="0"/>
              <a:t> </a:t>
            </a:r>
            <a:r>
              <a:rPr lang="ko-KR" altLang="en-US" dirty="0"/>
              <a:t>플랫폼의 협업 구조 및 성능 향상 방안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B226BC6-1DE7-41BD-8A72-90C9E6AFBD7F}"/>
              </a:ext>
            </a:extLst>
          </p:cNvPr>
          <p:cNvSpPr txBox="1">
            <a:spLocks/>
          </p:cNvSpPr>
          <p:nvPr/>
        </p:nvSpPr>
        <p:spPr bwMode="auto">
          <a:xfrm>
            <a:off x="973568" y="321577"/>
            <a:ext cx="4618376" cy="75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latinLnBrk="0"/>
            <a:r>
              <a:rPr kumimoji="0" lang="en-US" altLang="ko-KR" sz="17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</a:t>
            </a:r>
            <a:r>
              <a:rPr kumimoji="0" lang="en-US" altLang="ko-KR" sz="1700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kumimoji="0" lang="en-US" altLang="ko-KR" sz="17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(Griffin-Edge) Platform  </a:t>
            </a:r>
          </a:p>
          <a:p>
            <a:pPr algn="l" latinLnBrk="0"/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초저지연 지능형 클라우드 </a:t>
            </a:r>
            <a:r>
              <a:rPr kumimoji="0" lang="ko-KR" altLang="en-US" sz="1700" b="0" spc="-38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</a:t>
            </a:r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kumimoji="0" lang="ko-KR" altLang="en-US" sz="1700" b="0" spc="-38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89D274D-E85A-4BBD-947C-D6E11D1F02C2}"/>
              </a:ext>
            </a:extLst>
          </p:cNvPr>
          <p:cNvSpPr txBox="1">
            <a:spLocks/>
          </p:cNvSpPr>
          <p:nvPr/>
        </p:nvSpPr>
        <p:spPr>
          <a:xfrm>
            <a:off x="9696400" y="3140968"/>
            <a:ext cx="2106776" cy="2626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31" b="1" kern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2022.12.20</a:t>
            </a:r>
            <a:endParaRPr lang="ko-KR" altLang="en-US" sz="24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9BB2E5-FBD8-4BB5-AC20-0552083EED84}"/>
              </a:ext>
            </a:extLst>
          </p:cNvPr>
          <p:cNvSpPr/>
          <p:nvPr/>
        </p:nvSpPr>
        <p:spPr>
          <a:xfrm>
            <a:off x="2289244" y="3558859"/>
            <a:ext cx="8116911" cy="1057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GS-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Linkgw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프레임워크 리더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김대원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(won22@etri.re.kr)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A2AD9B-49C8-422F-8781-8D438C0F4D76}"/>
              </a:ext>
            </a:extLst>
          </p:cNvPr>
          <p:cNvSpPr/>
          <p:nvPr/>
        </p:nvSpPr>
        <p:spPr>
          <a:xfrm>
            <a:off x="1346368" y="6027967"/>
            <a:ext cx="10294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Developer-Driven</a:t>
            </a:r>
          </a:p>
          <a:p>
            <a:pPr algn="ctr"/>
            <a:r>
              <a:rPr lang="en-US" altLang="ko-KR" sz="2000" dirty="0" err="1">
                <a:solidFill>
                  <a:srgbClr val="FFCC00"/>
                </a:solidFill>
                <a:ea typeface="나눔고딕 ExtraBold" panose="020D0904000000000000" pitchFamily="50" charset="-127"/>
              </a:rPr>
              <a:t>GEdge</a:t>
            </a:r>
            <a:r>
              <a:rPr lang="en-US" altLang="ko-KR" sz="2000" dirty="0">
                <a:solidFill>
                  <a:srgbClr val="FFCC00"/>
                </a:solidFill>
                <a:ea typeface="나눔고딕 ExtraBold" panose="020D0904000000000000" pitchFamily="50" charset="-127"/>
              </a:rPr>
              <a:t> Platform Community 5th Conference (</a:t>
            </a:r>
            <a:r>
              <a:rPr lang="en-US" altLang="ko-KR" sz="2000" dirty="0" err="1">
                <a:solidFill>
                  <a:srgbClr val="FFCC00"/>
                </a:solidFill>
                <a:ea typeface="나눔고딕 ExtraBold" panose="020D0904000000000000" pitchFamily="50" charset="-127"/>
              </a:rPr>
              <a:t>GEdge</a:t>
            </a:r>
            <a:r>
              <a:rPr lang="en-US" altLang="ko-KR" sz="2000" dirty="0">
                <a:solidFill>
                  <a:srgbClr val="FFCC00"/>
                </a:solidFill>
                <a:ea typeface="나눔고딕 ExtraBold" panose="020D0904000000000000" pitchFamily="50" charset="-127"/>
              </a:rPr>
              <a:t> Platform v3.0 Release) 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B49E9D-DE0E-491D-BE23-5DBA55895B2E}"/>
              </a:ext>
            </a:extLst>
          </p:cNvPr>
          <p:cNvSpPr/>
          <p:nvPr/>
        </p:nvSpPr>
        <p:spPr>
          <a:xfrm>
            <a:off x="191344" y="4858275"/>
            <a:ext cx="11665296" cy="1012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28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8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8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Platform”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클라우드 중심의 </a:t>
            </a:r>
            <a:r>
              <a:rPr lang="ko-KR" altLang="en-US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컴퓨팅 플랫폼을 제공하기 위한 핵심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개발 커뮤니티 및 개발 결과물의 코드명입니다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08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9</a:t>
            </a:fld>
            <a:endParaRPr lang="ko-KR" altLang="en-US">
              <a:latin typeface="+mn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네트워크 연결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prstClr val="white"/>
                </a:solidFill>
                <a:latin typeface="맑은 고딕"/>
                <a:sym typeface="Arial"/>
              </a:rPr>
              <a:t>2</a:t>
            </a:r>
            <a:endParaRPr lang="ko-KR" altLang="en-US" sz="3733" b="1" dirty="0">
              <a:solidFill>
                <a:prstClr val="white"/>
              </a:solidFill>
              <a:latin typeface="맑은 고딕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협업을 위한 네트워크 구조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pic>
        <p:nvPicPr>
          <p:cNvPr id="9" name="Picture 2" descr="C:\Users\classact\Desktop\그림2.png">
            <a:extLst>
              <a:ext uri="{FF2B5EF4-FFF2-40B4-BE49-F238E27FC236}">
                <a16:creationId xmlns:a16="http://schemas.microsoft.com/office/drawing/2014/main" id="{8A09CEB9-9981-40EC-B015-0A0F776C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435330"/>
            <a:ext cx="9158959" cy="508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EC8E46-E188-467E-9693-F9CE682D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6240676"/>
            <a:ext cx="1249788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6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10</a:t>
            </a:fld>
            <a:endParaRPr lang="ko-KR" altLang="en-US">
              <a:latin typeface="+mn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네트워크 연결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prstClr val="white"/>
                </a:solidFill>
                <a:latin typeface="맑은 고딕"/>
                <a:sym typeface="Arial"/>
              </a:rPr>
              <a:t>2</a:t>
            </a:r>
            <a:endParaRPr lang="ko-KR" altLang="en-US" sz="3733" b="1" dirty="0">
              <a:solidFill>
                <a:prstClr val="white"/>
              </a:solidFill>
              <a:latin typeface="맑은 고딕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K8S 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상의 환경 구성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0B668E-155B-4D88-959C-77E9F274296C}"/>
              </a:ext>
            </a:extLst>
          </p:cNvPr>
          <p:cNvSpPr/>
          <p:nvPr/>
        </p:nvSpPr>
        <p:spPr>
          <a:xfrm>
            <a:off x="571179" y="1673522"/>
            <a:ext cx="11176814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/>
              <a:t>K8S </a:t>
            </a:r>
            <a:r>
              <a:rPr lang="ko-KR" altLang="en-US" sz="1600" b="1" dirty="0"/>
              <a:t>상에서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환경 구성 진행 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/>
              <a:t>west-</a:t>
            </a:r>
            <a:r>
              <a:rPr lang="en-US" altLang="ko-KR" sz="1600" b="1" dirty="0" err="1"/>
              <a:t>cls</a:t>
            </a:r>
            <a:r>
              <a:rPr lang="en-US" altLang="ko-KR" sz="1600" b="1" dirty="0"/>
              <a:t>(10.0.0.206) gateway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network </a:t>
            </a:r>
            <a:r>
              <a:rPr lang="ko-KR" altLang="en-US" sz="1600" b="1" dirty="0"/>
              <a:t>연결 조회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D7B4617-3170-41EA-8B93-167E0B7D1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76" y="2532513"/>
            <a:ext cx="10443908" cy="364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E661A8-E055-47A2-B883-6D4536708027}"/>
              </a:ext>
            </a:extLst>
          </p:cNvPr>
          <p:cNvSpPr/>
          <p:nvPr/>
        </p:nvSpPr>
        <p:spPr>
          <a:xfrm>
            <a:off x="2729868" y="3750275"/>
            <a:ext cx="762717" cy="477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0C808B-E080-41E2-8B8E-5F4A023E6571}"/>
              </a:ext>
            </a:extLst>
          </p:cNvPr>
          <p:cNvSpPr/>
          <p:nvPr/>
        </p:nvSpPr>
        <p:spPr>
          <a:xfrm>
            <a:off x="6507080" y="3628495"/>
            <a:ext cx="3360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west-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cls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north-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cls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클러스터 간 네트워크 연결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9976C-75E8-422F-A22D-0A4158EDF107}"/>
              </a:ext>
            </a:extLst>
          </p:cNvPr>
          <p:cNvSpPr/>
          <p:nvPr/>
        </p:nvSpPr>
        <p:spPr>
          <a:xfrm>
            <a:off x="7272452" y="2811238"/>
            <a:ext cx="1011574" cy="485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B525CC-42B2-465A-BB2F-D24495640F8B}"/>
              </a:ext>
            </a:extLst>
          </p:cNvPr>
          <p:cNvSpPr/>
          <p:nvPr/>
        </p:nvSpPr>
        <p:spPr>
          <a:xfrm>
            <a:off x="7838017" y="2523380"/>
            <a:ext cx="12442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globalnet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CIDR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C41D84-5C53-4A5D-8B22-2A4C91CBCE5F}"/>
              </a:ext>
            </a:extLst>
          </p:cNvPr>
          <p:cNvSpPr/>
          <p:nvPr/>
        </p:nvSpPr>
        <p:spPr>
          <a:xfrm>
            <a:off x="4057164" y="3296976"/>
            <a:ext cx="836012" cy="331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C552E7-8FE4-4FC4-A0DF-58F389CA9A14}"/>
              </a:ext>
            </a:extLst>
          </p:cNvPr>
          <p:cNvSpPr/>
          <p:nvPr/>
        </p:nvSpPr>
        <p:spPr>
          <a:xfrm>
            <a:off x="4680427" y="2204864"/>
            <a:ext cx="2424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+mn-ea"/>
              </a:rPr>
              <a:t>subnet assigned from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globalnet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2E0E668-3296-4A60-B5CF-128CA1D4609C}"/>
              </a:ext>
            </a:extLst>
          </p:cNvPr>
          <p:cNvCxnSpPr/>
          <p:nvPr/>
        </p:nvCxnSpPr>
        <p:spPr>
          <a:xfrm flipH="1">
            <a:off x="4653284" y="2481863"/>
            <a:ext cx="231006" cy="814836"/>
          </a:xfrm>
          <a:prstGeom prst="line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2CE502-EE93-4C70-B560-B470BACE0633}"/>
              </a:ext>
            </a:extLst>
          </p:cNvPr>
          <p:cNvSpPr/>
          <p:nvPr/>
        </p:nvSpPr>
        <p:spPr>
          <a:xfrm>
            <a:off x="3706932" y="3748675"/>
            <a:ext cx="922888" cy="477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FA5994-04CA-45C9-867A-75E157014EC8}"/>
              </a:ext>
            </a:extLst>
          </p:cNvPr>
          <p:cNvCxnSpPr/>
          <p:nvPr/>
        </p:nvCxnSpPr>
        <p:spPr>
          <a:xfrm flipH="1" flipV="1">
            <a:off x="3420358" y="4221220"/>
            <a:ext cx="568785" cy="860858"/>
          </a:xfrm>
          <a:prstGeom prst="line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951746-DD1A-404E-98FD-784BF5A66C36}"/>
              </a:ext>
            </a:extLst>
          </p:cNvPr>
          <p:cNvSpPr/>
          <p:nvPr/>
        </p:nvSpPr>
        <p:spPr>
          <a:xfrm>
            <a:off x="3880992" y="5048928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+mn-ea"/>
              </a:rPr>
              <a:t>gateway IP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92FD4C-0FA4-4E3A-820C-D1C8EA24E07B}"/>
              </a:ext>
            </a:extLst>
          </p:cNvPr>
          <p:cNvCxnSpPr/>
          <p:nvPr/>
        </p:nvCxnSpPr>
        <p:spPr>
          <a:xfrm flipH="1" flipV="1">
            <a:off x="4580644" y="4221220"/>
            <a:ext cx="568785" cy="860858"/>
          </a:xfrm>
          <a:prstGeom prst="line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5F70C8-8D8F-4194-868D-08982C23A249}"/>
              </a:ext>
            </a:extLst>
          </p:cNvPr>
          <p:cNvSpPr/>
          <p:nvPr/>
        </p:nvSpPr>
        <p:spPr>
          <a:xfrm>
            <a:off x="5041278" y="5043578"/>
            <a:ext cx="793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+mn-ea"/>
              </a:rPr>
              <a:t>public IP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83B3E3-6CF2-47BE-A814-9168F3EEE63A}"/>
              </a:ext>
            </a:extLst>
          </p:cNvPr>
          <p:cNvSpPr/>
          <p:nvPr/>
        </p:nvSpPr>
        <p:spPr>
          <a:xfrm>
            <a:off x="5591944" y="3296976"/>
            <a:ext cx="836012" cy="331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3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11</a:t>
            </a:fld>
            <a:endParaRPr lang="ko-KR" altLang="en-US">
              <a:latin typeface="+mn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네트워크 연결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prstClr val="white"/>
                </a:solidFill>
                <a:latin typeface="맑은 고딕"/>
                <a:sym typeface="Arial"/>
              </a:rPr>
              <a:t>2</a:t>
            </a:r>
            <a:endParaRPr lang="ko-KR" altLang="en-US" sz="3733" b="1" dirty="0">
              <a:solidFill>
                <a:prstClr val="white"/>
              </a:solidFill>
              <a:latin typeface="맑은 고딕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K8S 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상의 환경 구성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0B668E-155B-4D88-959C-77E9F274296C}"/>
              </a:ext>
            </a:extLst>
          </p:cNvPr>
          <p:cNvSpPr/>
          <p:nvPr/>
        </p:nvSpPr>
        <p:spPr>
          <a:xfrm>
            <a:off x="571179" y="1673522"/>
            <a:ext cx="11176814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/>
              <a:t>K8S </a:t>
            </a:r>
            <a:r>
              <a:rPr lang="ko-KR" altLang="en-US" sz="1600" b="1" dirty="0"/>
              <a:t>상에서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환경 구성 진행 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/>
              <a:t>north-</a:t>
            </a:r>
            <a:r>
              <a:rPr lang="en-US" altLang="ko-KR" sz="1600" b="1" dirty="0" err="1"/>
              <a:t>cls</a:t>
            </a:r>
            <a:r>
              <a:rPr lang="en-US" altLang="ko-KR" sz="1600" b="1" dirty="0"/>
              <a:t>(10.0.0.208) gateway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network </a:t>
            </a:r>
            <a:r>
              <a:rPr lang="ko-KR" altLang="en-US" sz="1600" b="1" dirty="0"/>
              <a:t>연결 조회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AF6957A0-2A3C-4FA8-A08D-F3D2EBAB0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2525129"/>
            <a:ext cx="10412732" cy="36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518665-E128-4D35-949A-8B76DF8857CD}"/>
              </a:ext>
            </a:extLst>
          </p:cNvPr>
          <p:cNvSpPr/>
          <p:nvPr/>
        </p:nvSpPr>
        <p:spPr>
          <a:xfrm>
            <a:off x="4048957" y="3313658"/>
            <a:ext cx="836012" cy="331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FB5ED7-AF0B-4EFD-9E05-57B3E031D345}"/>
              </a:ext>
            </a:extLst>
          </p:cNvPr>
          <p:cNvSpPr/>
          <p:nvPr/>
        </p:nvSpPr>
        <p:spPr>
          <a:xfrm>
            <a:off x="4672220" y="2221546"/>
            <a:ext cx="2424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+mn-ea"/>
              </a:rPr>
              <a:t>subnet assigned from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globalnet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E96BC7-720E-4DC5-923A-86482F5E374B}"/>
              </a:ext>
            </a:extLst>
          </p:cNvPr>
          <p:cNvCxnSpPr/>
          <p:nvPr/>
        </p:nvCxnSpPr>
        <p:spPr>
          <a:xfrm flipH="1">
            <a:off x="4645077" y="2498545"/>
            <a:ext cx="231006" cy="814836"/>
          </a:xfrm>
          <a:prstGeom prst="line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BC9065-CBC0-42E7-B87C-D557BB0CDF11}"/>
              </a:ext>
            </a:extLst>
          </p:cNvPr>
          <p:cNvSpPr/>
          <p:nvPr/>
        </p:nvSpPr>
        <p:spPr>
          <a:xfrm>
            <a:off x="6507080" y="3628495"/>
            <a:ext cx="3360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west-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cls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north-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cls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클러스터 간 네트워크 연결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46C80A-724C-4A66-A8C2-B2E2351E2998}"/>
              </a:ext>
            </a:extLst>
          </p:cNvPr>
          <p:cNvSpPr/>
          <p:nvPr/>
        </p:nvSpPr>
        <p:spPr>
          <a:xfrm>
            <a:off x="7272452" y="2811238"/>
            <a:ext cx="1011574" cy="485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C7BFC5-A448-4F75-8F08-A7164C06CA0A}"/>
              </a:ext>
            </a:extLst>
          </p:cNvPr>
          <p:cNvSpPr/>
          <p:nvPr/>
        </p:nvSpPr>
        <p:spPr>
          <a:xfrm>
            <a:off x="7838017" y="2523380"/>
            <a:ext cx="12442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globalnet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CIDR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556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12</a:t>
            </a:fld>
            <a:endParaRPr lang="ko-KR" altLang="en-US">
              <a:latin typeface="+mn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네트워크 연결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prstClr val="white"/>
                </a:solidFill>
                <a:latin typeface="맑은 고딕"/>
                <a:sym typeface="Arial"/>
              </a:rPr>
              <a:t>2</a:t>
            </a:r>
            <a:endParaRPr lang="ko-KR" altLang="en-US" sz="3733" b="1" dirty="0">
              <a:solidFill>
                <a:prstClr val="white"/>
              </a:solidFill>
              <a:latin typeface="맑은 고딕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K8S 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상의 환경 구성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0B668E-155B-4D88-959C-77E9F274296C}"/>
              </a:ext>
            </a:extLst>
          </p:cNvPr>
          <p:cNvSpPr/>
          <p:nvPr/>
        </p:nvSpPr>
        <p:spPr>
          <a:xfrm>
            <a:off x="571179" y="1673522"/>
            <a:ext cx="1117681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/>
              <a:t>West </a:t>
            </a:r>
            <a:r>
              <a:rPr lang="ko-KR" altLang="en-US" sz="1600" b="1" dirty="0"/>
              <a:t>클러스터의 </a:t>
            </a:r>
            <a:r>
              <a:rPr lang="en-US" altLang="ko-KR" sz="1600" b="1" dirty="0"/>
              <a:t>Service Export (</a:t>
            </a:r>
            <a:r>
              <a:rPr lang="en-US" altLang="ko-KR" sz="1600" b="1" dirty="0" err="1"/>
              <a:t>namespace:etri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service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name:etri-agent</a:t>
            </a:r>
            <a:endParaRPr lang="en-US" altLang="ko-KR" sz="160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69679AE-20F7-4C1E-BD51-7C4957079937}"/>
              </a:ext>
            </a:extLst>
          </p:cNvPr>
          <p:cNvGrpSpPr/>
          <p:nvPr/>
        </p:nvGrpSpPr>
        <p:grpSpPr>
          <a:xfrm>
            <a:off x="388897" y="3867876"/>
            <a:ext cx="10377523" cy="2226459"/>
            <a:chOff x="43815" y="2990397"/>
            <a:chExt cx="10377523" cy="2226459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9B4F602E-D340-4D12-BD77-A5DCFF057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62" y="2990397"/>
              <a:ext cx="10149276" cy="1748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E7405B7-40BA-4CA1-8218-847B9F0D35BF}"/>
                </a:ext>
              </a:extLst>
            </p:cNvPr>
            <p:cNvSpPr/>
            <p:nvPr/>
          </p:nvSpPr>
          <p:spPr>
            <a:xfrm>
              <a:off x="268347" y="3644076"/>
              <a:ext cx="6624000" cy="1546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A6A1ABE-2916-45C4-829F-62CD09758A7E}"/>
                </a:ext>
              </a:extLst>
            </p:cNvPr>
            <p:cNvCxnSpPr/>
            <p:nvPr/>
          </p:nvCxnSpPr>
          <p:spPr>
            <a:xfrm flipV="1">
              <a:off x="1794712" y="3813128"/>
              <a:ext cx="0" cy="1148426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8753B6E-4FD1-4A95-ACE0-6C54E7088080}"/>
                </a:ext>
              </a:extLst>
            </p:cNvPr>
            <p:cNvSpPr/>
            <p:nvPr/>
          </p:nvSpPr>
          <p:spPr>
            <a:xfrm>
              <a:off x="43815" y="4878302"/>
              <a:ext cx="68307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ko-KR" sz="1600" dirty="0">
                  <a:solidFill>
                    <a:srgbClr val="FF0000"/>
                  </a:solidFill>
                  <a:latin typeface="+mn-ea"/>
                </a:rPr>
                <a:t>west-</a:t>
              </a:r>
              <a:r>
                <a:rPr lang="en-US" altLang="ko-KR" sz="1600" dirty="0" err="1">
                  <a:solidFill>
                    <a:srgbClr val="FF0000"/>
                  </a:solidFill>
                  <a:latin typeface="+mn-ea"/>
                </a:rPr>
                <a:t>cls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</a:rPr>
                <a:t>에서 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</a:rPr>
                <a:t>service</a:t>
              </a:r>
              <a:r>
                <a:rPr lang="ko-KR" altLang="en-US" sz="1600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</a:rPr>
                <a:t>export: “namespace: </a:t>
              </a:r>
              <a:r>
                <a:rPr lang="en-US" altLang="ko-KR" sz="1600" dirty="0" err="1">
                  <a:solidFill>
                    <a:srgbClr val="FF0000"/>
                  </a:solidFill>
                  <a:latin typeface="+mn-ea"/>
                </a:rPr>
                <a:t>etri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</a:rPr>
                <a:t>, service name: </a:t>
              </a:r>
              <a:r>
                <a:rPr lang="en-US" altLang="ko-KR" sz="1600" dirty="0" err="1">
                  <a:solidFill>
                    <a:srgbClr val="FF0000"/>
                  </a:solidFill>
                  <a:latin typeface="+mn-ea"/>
                </a:rPr>
                <a:t>etri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</a:rPr>
                <a:t>-agent”</a:t>
              </a:r>
              <a:endParaRPr lang="ko-KR" altLang="en-US" sz="16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42E12B9-231A-46B7-985C-6E6ECDC251C3}"/>
                </a:ext>
              </a:extLst>
            </p:cNvPr>
            <p:cNvSpPr/>
            <p:nvPr/>
          </p:nvSpPr>
          <p:spPr>
            <a:xfrm>
              <a:off x="7008272" y="3633620"/>
              <a:ext cx="1011574" cy="170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A1A3740-36FF-4DAA-9D46-5B5D215E6B42}"/>
                </a:ext>
              </a:extLst>
            </p:cNvPr>
            <p:cNvCxnSpPr/>
            <p:nvPr/>
          </p:nvCxnSpPr>
          <p:spPr>
            <a:xfrm flipV="1">
              <a:off x="7683769" y="3804100"/>
              <a:ext cx="0" cy="1263269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7538F8A-0DEA-4D63-91C8-0EE39722434B}"/>
                </a:ext>
              </a:extLst>
            </p:cNvPr>
            <p:cNvSpPr/>
            <p:nvPr/>
          </p:nvSpPr>
          <p:spPr>
            <a:xfrm>
              <a:off x="280779" y="3505132"/>
              <a:ext cx="2307937" cy="140621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43" name="Picture 3">
            <a:extLst>
              <a:ext uri="{FF2B5EF4-FFF2-40B4-BE49-F238E27FC236}">
                <a16:creationId xmlns:a16="http://schemas.microsoft.com/office/drawing/2014/main" id="{B4B250E8-D718-4208-AAAC-FD9A6C1D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8" y="2173685"/>
            <a:ext cx="10569936" cy="67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EEC4DC-BC77-41BA-A3E5-CD235A6D4E81}"/>
              </a:ext>
            </a:extLst>
          </p:cNvPr>
          <p:cNvSpPr/>
          <p:nvPr/>
        </p:nvSpPr>
        <p:spPr>
          <a:xfrm>
            <a:off x="381873" y="2736121"/>
            <a:ext cx="3996000" cy="140621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9EE1E65-67C0-4071-B0B3-BB1CC18AD05E}"/>
              </a:ext>
            </a:extLst>
          </p:cNvPr>
          <p:cNvCxnSpPr/>
          <p:nvPr/>
        </p:nvCxnSpPr>
        <p:spPr>
          <a:xfrm flipV="1">
            <a:off x="1964935" y="2867117"/>
            <a:ext cx="0" cy="150586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C3A48A-26E2-4C62-99E7-00CCCCBE57BC}"/>
              </a:ext>
            </a:extLst>
          </p:cNvPr>
          <p:cNvSpPr/>
          <p:nvPr/>
        </p:nvSpPr>
        <p:spPr>
          <a:xfrm>
            <a:off x="1944293" y="3163191"/>
            <a:ext cx="3356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etri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-agent service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와 연결되는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pod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A87E44-3121-4E4F-8162-E79189B86C52}"/>
              </a:ext>
            </a:extLst>
          </p:cNvPr>
          <p:cNvSpPr/>
          <p:nvPr/>
        </p:nvSpPr>
        <p:spPr>
          <a:xfrm>
            <a:off x="7859141" y="5796323"/>
            <a:ext cx="40695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north-</a:t>
            </a:r>
            <a:r>
              <a:rPr lang="en-US" altLang="ko-KR" sz="1600" dirty="0" err="1">
                <a:solidFill>
                  <a:srgbClr val="FF0000"/>
                </a:solidFill>
                <a:latin typeface="+mn-ea"/>
              </a:rPr>
              <a:t>cls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subnet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에서 접근 가능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IP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대역으로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export service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의 주소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3294044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13</a:t>
            </a:fld>
            <a:endParaRPr lang="ko-KR" altLang="en-US">
              <a:latin typeface="+mn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네트워크 연결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prstClr val="white"/>
                </a:solidFill>
                <a:latin typeface="맑은 고딕"/>
                <a:sym typeface="Arial"/>
              </a:rPr>
              <a:t>2</a:t>
            </a:r>
            <a:endParaRPr lang="ko-KR" altLang="en-US" sz="3733" b="1" dirty="0">
              <a:solidFill>
                <a:prstClr val="white"/>
              </a:solidFill>
              <a:latin typeface="맑은 고딕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K8S 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상의 환경 구성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0B668E-155B-4D88-959C-77E9F274296C}"/>
              </a:ext>
            </a:extLst>
          </p:cNvPr>
          <p:cNvSpPr/>
          <p:nvPr/>
        </p:nvSpPr>
        <p:spPr>
          <a:xfrm>
            <a:off x="571179" y="1673522"/>
            <a:ext cx="11176814" cy="414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</a:rPr>
              <a:t>north-</a:t>
            </a:r>
            <a:r>
              <a:rPr lang="en-US" altLang="ko-KR" sz="1600" b="1" dirty="0" err="1">
                <a:solidFill>
                  <a:schemeClr val="tx1"/>
                </a:solidFill>
              </a:rPr>
              <a:t>cls</a:t>
            </a:r>
            <a:r>
              <a:rPr lang="ko-KR" altLang="en-US" sz="1600" b="1" dirty="0">
                <a:solidFill>
                  <a:schemeClr val="tx1"/>
                </a:solidFill>
              </a:rPr>
              <a:t>에서 </a:t>
            </a:r>
            <a:r>
              <a:rPr lang="en-US" altLang="ko-KR" sz="1600" b="1" dirty="0">
                <a:solidFill>
                  <a:schemeClr val="tx1"/>
                </a:solidFill>
              </a:rPr>
              <a:t>west-</a:t>
            </a:r>
            <a:r>
              <a:rPr lang="en-US" altLang="ko-KR" sz="1600" b="1" dirty="0" err="1">
                <a:solidFill>
                  <a:schemeClr val="tx1"/>
                </a:solidFill>
              </a:rPr>
              <a:t>cls</a:t>
            </a:r>
            <a:r>
              <a:rPr lang="ko-KR" altLang="en-US" sz="1600" b="1" dirty="0">
                <a:solidFill>
                  <a:schemeClr val="tx1"/>
                </a:solidFill>
              </a:rPr>
              <a:t>의 </a:t>
            </a:r>
            <a:r>
              <a:rPr lang="en-US" altLang="ko-KR" sz="1600" b="1" dirty="0">
                <a:solidFill>
                  <a:schemeClr val="tx1"/>
                </a:solidFill>
              </a:rPr>
              <a:t>Service(namespace: </a:t>
            </a:r>
            <a:r>
              <a:rPr lang="en-US" altLang="ko-KR" sz="1600" b="1" dirty="0" err="1">
                <a:solidFill>
                  <a:schemeClr val="tx1"/>
                </a:solidFill>
              </a:rPr>
              <a:t>etri</a:t>
            </a:r>
            <a:r>
              <a:rPr lang="en-US" altLang="ko-KR" sz="1600" b="1" dirty="0">
                <a:solidFill>
                  <a:schemeClr val="tx1"/>
                </a:solidFill>
              </a:rPr>
              <a:t>, service name: </a:t>
            </a:r>
            <a:r>
              <a:rPr lang="en-US" altLang="ko-KR" sz="1600" b="1" dirty="0" err="1">
                <a:solidFill>
                  <a:schemeClr val="tx1"/>
                </a:solidFill>
              </a:rPr>
              <a:t>etri</a:t>
            </a:r>
            <a:r>
              <a:rPr lang="en-US" altLang="ko-KR" sz="1600" b="1" dirty="0">
                <a:solidFill>
                  <a:schemeClr val="tx1"/>
                </a:solidFill>
              </a:rPr>
              <a:t>-agent) </a:t>
            </a:r>
            <a:r>
              <a:rPr lang="ko-KR" altLang="en-US" sz="1600" b="1" dirty="0">
                <a:solidFill>
                  <a:schemeClr val="tx1"/>
                </a:solidFill>
              </a:rPr>
              <a:t>연결 테스트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D18C93F1-C14C-4B16-B3A1-E49613CE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49" y="2565969"/>
            <a:ext cx="57912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D99B99-2F56-4E1F-ACCB-5003D6B327BA}"/>
              </a:ext>
            </a:extLst>
          </p:cNvPr>
          <p:cNvSpPr/>
          <p:nvPr/>
        </p:nvSpPr>
        <p:spPr>
          <a:xfrm>
            <a:off x="4140039" y="2565969"/>
            <a:ext cx="1567649" cy="170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07A4014-3BCA-47BE-BC75-1F307C3EC082}"/>
              </a:ext>
            </a:extLst>
          </p:cNvPr>
          <p:cNvCxnSpPr/>
          <p:nvPr/>
        </p:nvCxnSpPr>
        <p:spPr>
          <a:xfrm flipH="1">
            <a:off x="5707688" y="2651044"/>
            <a:ext cx="1332000" cy="1"/>
          </a:xfrm>
          <a:prstGeom prst="line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6E9041-2CF2-4E09-9693-083EA95BCB5E}"/>
              </a:ext>
            </a:extLst>
          </p:cNvPr>
          <p:cNvSpPr/>
          <p:nvPr/>
        </p:nvSpPr>
        <p:spPr>
          <a:xfrm>
            <a:off x="7012527" y="2533020"/>
            <a:ext cx="46678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+mn-ea"/>
              </a:rPr>
              <a:t>export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ns: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etri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service: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etri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-agent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에 연결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ko-KR" altLang="en-US" dirty="0">
                <a:solidFill>
                  <a:srgbClr val="FF0000"/>
                </a:solidFill>
                <a:latin typeface="+mn-ea"/>
              </a:rPr>
              <a:t>확인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D26453-0319-4698-9BB9-81B9CA53B2C5}"/>
              </a:ext>
            </a:extLst>
          </p:cNvPr>
          <p:cNvSpPr/>
          <p:nvPr/>
        </p:nvSpPr>
        <p:spPr>
          <a:xfrm>
            <a:off x="6960270" y="3867051"/>
            <a:ext cx="514633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수정조치사항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chemeClr val="dk1"/>
                </a:solidFill>
                <a:latin typeface="+mn-lt"/>
                <a:ea typeface="+mn-ea"/>
              </a:rPr>
              <a:t>lighthouse-agent</a:t>
            </a: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의 오류로 </a:t>
            </a:r>
            <a:r>
              <a:rPr lang="en-US" altLang="ko-KR" sz="1600" b="1" dirty="0">
                <a:solidFill>
                  <a:schemeClr val="dk1"/>
                </a:solidFill>
                <a:latin typeface="+mn-lt"/>
                <a:ea typeface="+mn-ea"/>
              </a:rPr>
              <a:t>Export</a:t>
            </a: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된 서비스를 </a:t>
            </a:r>
            <a:r>
              <a:rPr lang="en-US" altLang="ko-KR" sz="1600" b="1" dirty="0">
                <a:solidFill>
                  <a:schemeClr val="dk1"/>
                </a:solidFill>
                <a:latin typeface="+mn-lt"/>
                <a:ea typeface="+mn-ea"/>
              </a:rPr>
              <a:t>DNS </a:t>
            </a: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주소</a:t>
            </a:r>
            <a:r>
              <a:rPr lang="en-US" altLang="ko-KR" sz="1600" b="1" dirty="0">
                <a:solidFill>
                  <a:schemeClr val="dk1"/>
                </a:solidFill>
                <a:latin typeface="+mn-lt"/>
                <a:ea typeface="+mn-ea"/>
              </a:rPr>
              <a:t>(</a:t>
            </a:r>
            <a:r>
              <a:rPr lang="en-US" altLang="ko-KR" sz="1600" b="1" dirty="0" err="1">
                <a:solidFill>
                  <a:schemeClr val="dk1"/>
                </a:solidFill>
                <a:latin typeface="+mn-lt"/>
                <a:ea typeface="+mn-ea"/>
              </a:rPr>
              <a:t>etri-agent.etri.svc.clusterset.local</a:t>
            </a:r>
            <a:r>
              <a:rPr lang="en-US" altLang="ko-KR" sz="1600" b="1" dirty="0">
                <a:solidFill>
                  <a:schemeClr val="dk1"/>
                </a:solidFill>
                <a:latin typeface="+mn-lt"/>
                <a:ea typeface="+mn-ea"/>
              </a:rPr>
              <a:t>)</a:t>
            </a: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로 접근 불가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solidFill>
                  <a:schemeClr val="dk1"/>
                </a:solidFill>
                <a:latin typeface="+mn-lt"/>
                <a:ea typeface="+mn-ea"/>
              </a:rPr>
              <a:t>submariner</a:t>
            </a: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의 설치</a:t>
            </a:r>
            <a:r>
              <a:rPr lang="en-US" altLang="ko-KR" sz="1600" b="1" dirty="0">
                <a:solidFill>
                  <a:schemeClr val="dk1"/>
                </a:solidFill>
                <a:latin typeface="+mn-lt"/>
                <a:ea typeface="+mn-ea"/>
              </a:rPr>
              <a:t>/</a:t>
            </a: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삭제 반복 시 기능 동작이 안 되는 버그</a:t>
            </a:r>
            <a:endParaRPr lang="en-US" altLang="ko-KR" sz="1600" b="1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694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네트워크 연결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prstClr val="white"/>
                </a:solidFill>
                <a:latin typeface="맑은 고딕"/>
                <a:sym typeface="Arial"/>
              </a:rPr>
              <a:t>2</a:t>
            </a:r>
            <a:endParaRPr lang="ko-KR" altLang="en-US" sz="3733" b="1" dirty="0">
              <a:solidFill>
                <a:prstClr val="white"/>
              </a:solidFill>
              <a:latin typeface="맑은 고딕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클러스터 네트워크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연결을 통한 공유 저장소 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0B668E-155B-4D88-959C-77E9F274296C}"/>
              </a:ext>
            </a:extLst>
          </p:cNvPr>
          <p:cNvSpPr/>
          <p:nvPr/>
        </p:nvSpPr>
        <p:spPr>
          <a:xfrm>
            <a:off x="571179" y="1673522"/>
            <a:ext cx="11176814" cy="414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/>
              <a:t>2</a:t>
            </a:r>
            <a:r>
              <a:rPr lang="ko-KR" altLang="en-US" sz="1600" b="1" dirty="0"/>
              <a:t>차년도 결과물 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 </a:t>
            </a:r>
            <a:endParaRPr lang="en-US" altLang="ko-KR" sz="16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E5AF56A-CABF-49B0-BF1A-C86338A4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4" y="2219604"/>
            <a:ext cx="5545736" cy="12929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EDE302C-29E9-4A92-86AF-3E163E121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62" y="3644657"/>
            <a:ext cx="5101528" cy="3015997"/>
          </a:xfrm>
          <a:prstGeom prst="rect">
            <a:avLst/>
          </a:prstGeom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E7EC4229-0FFB-47CF-9716-52A0237BE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72064" y="2636912"/>
            <a:ext cx="4844606" cy="38340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6" name="더하기 기호 55">
            <a:extLst>
              <a:ext uri="{FF2B5EF4-FFF2-40B4-BE49-F238E27FC236}">
                <a16:creationId xmlns:a16="http://schemas.microsoft.com/office/drawing/2014/main" id="{6070CE5B-7CFC-4FD1-BCE8-E58AD95AAB43}"/>
              </a:ext>
            </a:extLst>
          </p:cNvPr>
          <p:cNvSpPr/>
          <p:nvPr/>
        </p:nvSpPr>
        <p:spPr>
          <a:xfrm>
            <a:off x="6384032" y="4653136"/>
            <a:ext cx="432048" cy="414024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372CA6A-6931-47A7-BA5B-8ADE4F2854FC}"/>
              </a:ext>
            </a:extLst>
          </p:cNvPr>
          <p:cNvSpPr/>
          <p:nvPr/>
        </p:nvSpPr>
        <p:spPr>
          <a:xfrm>
            <a:off x="6363757" y="1814495"/>
            <a:ext cx="5146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dk1"/>
                </a:solidFill>
                <a:latin typeface="+mn-lt"/>
                <a:ea typeface="+mn-ea"/>
              </a:rPr>
              <a:t>NFS</a:t>
            </a: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 기반 </a:t>
            </a:r>
            <a:r>
              <a:rPr lang="en-US" altLang="ko-KR" sz="1600" b="1" dirty="0">
                <a:solidFill>
                  <a:schemeClr val="dk1"/>
                </a:solidFill>
                <a:latin typeface="+mn-lt"/>
                <a:ea typeface="+mn-ea"/>
              </a:rPr>
              <a:t>PC/PVC </a:t>
            </a: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구현</a:t>
            </a:r>
            <a:endParaRPr lang="en-US" altLang="ko-KR" sz="1600" b="1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043AB85B-4D95-4F45-92AC-447697A36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14</a:t>
            </a:fld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034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네트워크 연결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prstClr val="white"/>
                </a:solidFill>
                <a:latin typeface="맑은 고딕"/>
                <a:sym typeface="Arial"/>
              </a:rPr>
              <a:t>2</a:t>
            </a:r>
            <a:endParaRPr lang="ko-KR" altLang="en-US" sz="3733" b="1" dirty="0">
              <a:solidFill>
                <a:prstClr val="white"/>
              </a:solidFill>
              <a:latin typeface="맑은 고딕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클러스터 네트워크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연결을 통한 공유 저장소 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853C42A8-4809-43A2-B5F3-2379B54EA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9102" y="1708381"/>
            <a:ext cx="9253442" cy="50320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EF0E508-18FE-4F63-B68C-B7342B3888D9}"/>
              </a:ext>
            </a:extLst>
          </p:cNvPr>
          <p:cNvSpPr/>
          <p:nvPr/>
        </p:nvSpPr>
        <p:spPr>
          <a:xfrm>
            <a:off x="3143672" y="5517232"/>
            <a:ext cx="1296144" cy="288032"/>
          </a:xfrm>
          <a:prstGeom prst="roundRect">
            <a:avLst/>
          </a:prstGeom>
          <a:solidFill>
            <a:srgbClr val="FFF2CC"/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West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cluster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CE89E9D-4B4D-4EE5-8E15-608C77A7CBDB}"/>
              </a:ext>
            </a:extLst>
          </p:cNvPr>
          <p:cNvSpPr/>
          <p:nvPr/>
        </p:nvSpPr>
        <p:spPr>
          <a:xfrm>
            <a:off x="8328248" y="5517232"/>
            <a:ext cx="1296144" cy="288032"/>
          </a:xfrm>
          <a:prstGeom prst="roundRect">
            <a:avLst/>
          </a:prstGeom>
          <a:solidFill>
            <a:srgbClr val="DCE6F2"/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North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cluster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29CCA582-0312-41F2-B342-9BBE371755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15</a:t>
            </a:fld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975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16</a:t>
            </a:fld>
            <a:endParaRPr lang="ko-KR" altLang="en-US">
              <a:latin typeface="+mn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네트워크 연결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협업을 위한 네트워크 구조 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– Test for multi-cluster connection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902AC3-3F39-40D9-BCDC-161972491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382" b="46212"/>
          <a:stretch/>
        </p:blipFill>
        <p:spPr>
          <a:xfrm>
            <a:off x="263352" y="2852936"/>
            <a:ext cx="6412136" cy="25821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ADB825-3821-4A06-8B82-74D1506CF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47" t="13925" b="16277"/>
          <a:stretch/>
        </p:blipFill>
        <p:spPr>
          <a:xfrm>
            <a:off x="6935404" y="2061128"/>
            <a:ext cx="5080136" cy="4379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6911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네트워크 연결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prstClr val="white"/>
                </a:solidFill>
                <a:latin typeface="맑은 고딕"/>
                <a:sym typeface="Arial"/>
              </a:rPr>
              <a:t>2</a:t>
            </a:r>
            <a:endParaRPr lang="ko-KR" altLang="en-US" sz="3733" b="1" dirty="0">
              <a:solidFill>
                <a:prstClr val="white"/>
              </a:solidFill>
              <a:latin typeface="맑은 고딕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클러스터 네트워크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연결을 통한 공유 저장소  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4111453-65C5-4DEC-8243-0F64BB3F9216}"/>
              </a:ext>
            </a:extLst>
          </p:cNvPr>
          <p:cNvSpPr/>
          <p:nvPr/>
        </p:nvSpPr>
        <p:spPr>
          <a:xfrm>
            <a:off x="683568" y="1668091"/>
            <a:ext cx="10623699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lt"/>
                <a:ea typeface="+mn-ea"/>
              </a:rPr>
              <a:t>구축된 종단 </a:t>
            </a:r>
            <a:r>
              <a:rPr lang="ko-KR" altLang="en-US" sz="1600" b="1" dirty="0" err="1">
                <a:latin typeface="+mn-lt"/>
                <a:ea typeface="+mn-ea"/>
              </a:rPr>
              <a:t>파드</a:t>
            </a:r>
            <a:r>
              <a:rPr lang="ko-KR" altLang="en-US" sz="1600" b="1" dirty="0">
                <a:latin typeface="+mn-lt"/>
                <a:ea typeface="+mn-ea"/>
              </a:rPr>
              <a:t> 네트워크 구간에서 원격 스토리지</a:t>
            </a:r>
            <a:r>
              <a:rPr lang="en-US" altLang="ko-KR" sz="1600" b="1" dirty="0">
                <a:latin typeface="+mn-lt"/>
                <a:ea typeface="+mn-ea"/>
              </a:rPr>
              <a:t>(</a:t>
            </a:r>
            <a:r>
              <a:rPr lang="en-US" altLang="ko-KR" sz="1600" b="1" dirty="0" err="1">
                <a:latin typeface="+mn-lt"/>
                <a:ea typeface="+mn-ea"/>
              </a:rPr>
              <a:t>west.mydomain</a:t>
            </a:r>
            <a:r>
              <a:rPr lang="en-US" altLang="ko-KR" sz="1600" b="1" dirty="0">
                <a:latin typeface="+mn-lt"/>
                <a:ea typeface="+mn-ea"/>
              </a:rPr>
              <a:t> </a:t>
            </a:r>
            <a:r>
              <a:rPr lang="ko-KR" altLang="en-US" sz="1600" b="1" dirty="0">
                <a:latin typeface="+mn-lt"/>
                <a:ea typeface="+mn-ea"/>
              </a:rPr>
              <a:t>클러스터의 게이트웨이 노드에 구축된 </a:t>
            </a:r>
            <a:r>
              <a:rPr lang="en-US" altLang="ko-KR" sz="1600" b="1" dirty="0" err="1">
                <a:latin typeface="+mn-lt"/>
                <a:ea typeface="+mn-ea"/>
              </a:rPr>
              <a:t>NVMe</a:t>
            </a:r>
            <a:r>
              <a:rPr lang="en-US" altLang="ko-KR" sz="1600" b="1" dirty="0">
                <a:latin typeface="+mn-lt"/>
                <a:ea typeface="+mn-ea"/>
              </a:rPr>
              <a:t> </a:t>
            </a:r>
            <a:r>
              <a:rPr lang="ko-KR" altLang="en-US" sz="1600" b="1" dirty="0">
                <a:latin typeface="+mn-lt"/>
                <a:ea typeface="+mn-ea"/>
              </a:rPr>
              <a:t>스토리지</a:t>
            </a:r>
            <a:r>
              <a:rPr lang="en-US" altLang="ko-KR" sz="1600" b="1" dirty="0">
                <a:latin typeface="+mn-lt"/>
                <a:ea typeface="+mn-ea"/>
              </a:rPr>
              <a:t>)</a:t>
            </a:r>
            <a:r>
              <a:rPr lang="ko-KR" altLang="en-US" sz="1600" b="1" dirty="0">
                <a:latin typeface="+mn-lt"/>
                <a:ea typeface="+mn-ea"/>
              </a:rPr>
              <a:t>에 대한 </a:t>
            </a:r>
            <a:r>
              <a:rPr lang="en-US" altLang="ko-KR" sz="1600" b="1" dirty="0" err="1">
                <a:latin typeface="+mn-lt"/>
                <a:ea typeface="+mn-ea"/>
              </a:rPr>
              <a:t>east.mydomain</a:t>
            </a:r>
            <a:r>
              <a:rPr lang="en-US" altLang="ko-KR" sz="1600" b="1" dirty="0">
                <a:latin typeface="+mn-lt"/>
                <a:ea typeface="+mn-ea"/>
              </a:rPr>
              <a:t> </a:t>
            </a:r>
            <a:r>
              <a:rPr lang="ko-KR" altLang="en-US" sz="1600" b="1" dirty="0">
                <a:latin typeface="+mn-lt"/>
                <a:ea typeface="+mn-ea"/>
              </a:rPr>
              <a:t>클러스터 </a:t>
            </a:r>
            <a:r>
              <a:rPr lang="ko-KR" altLang="en-US" sz="1600" b="1" dirty="0" err="1">
                <a:latin typeface="+mn-lt"/>
                <a:ea typeface="+mn-ea"/>
              </a:rPr>
              <a:t>파드에서</a:t>
            </a:r>
            <a:r>
              <a:rPr lang="ko-KR" altLang="en-US" sz="1600" b="1" dirty="0">
                <a:latin typeface="+mn-lt"/>
                <a:ea typeface="+mn-ea"/>
              </a:rPr>
              <a:t> </a:t>
            </a:r>
            <a:r>
              <a:rPr lang="en-US" altLang="ko-KR" sz="1600" b="1" dirty="0">
                <a:latin typeface="+mn-lt"/>
                <a:ea typeface="+mn-ea"/>
              </a:rPr>
              <a:t>FIO </a:t>
            </a:r>
            <a:r>
              <a:rPr lang="ko-KR" altLang="en-US" sz="1600" b="1" dirty="0">
                <a:latin typeface="+mn-lt"/>
                <a:ea typeface="+mn-ea"/>
              </a:rPr>
              <a:t>기반 </a:t>
            </a:r>
            <a:r>
              <a:rPr lang="en-US" altLang="ko-KR" sz="1600" b="1" dirty="0">
                <a:latin typeface="+mn-lt"/>
                <a:ea typeface="+mn-ea"/>
              </a:rPr>
              <a:t>IO</a:t>
            </a:r>
            <a:r>
              <a:rPr lang="ko-KR" altLang="en-US" sz="1600" b="1" dirty="0">
                <a:latin typeface="+mn-lt"/>
                <a:ea typeface="+mn-ea"/>
              </a:rPr>
              <a:t>를 측정 결과</a:t>
            </a:r>
          </a:p>
        </p:txBody>
      </p:sp>
      <p:pic>
        <p:nvPicPr>
          <p:cNvPr id="66" name="Picture 14">
            <a:extLst>
              <a:ext uri="{FF2B5EF4-FFF2-40B4-BE49-F238E27FC236}">
                <a16:creationId xmlns:a16="http://schemas.microsoft.com/office/drawing/2014/main" id="{ED680394-C9D5-47B5-896E-EE5A3BB3A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5600" y="2591342"/>
            <a:ext cx="6709032" cy="41490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118AE668-518B-48A9-B275-2C07ADEB1D4D}"/>
              </a:ext>
            </a:extLst>
          </p:cNvPr>
          <p:cNvSpPr/>
          <p:nvPr/>
        </p:nvSpPr>
        <p:spPr>
          <a:xfrm>
            <a:off x="8832304" y="3429000"/>
            <a:ext cx="504056" cy="4320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21711F-A09D-4A48-B2FB-CADA602C3206}"/>
              </a:ext>
            </a:extLst>
          </p:cNvPr>
          <p:cNvSpPr/>
          <p:nvPr/>
        </p:nvSpPr>
        <p:spPr>
          <a:xfrm>
            <a:off x="8832304" y="5516843"/>
            <a:ext cx="504056" cy="4320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9FC81C5-EABA-4125-9458-AA92676B5882}"/>
              </a:ext>
            </a:extLst>
          </p:cNvPr>
          <p:cNvSpPr/>
          <p:nvPr/>
        </p:nvSpPr>
        <p:spPr>
          <a:xfrm>
            <a:off x="5303912" y="3402002"/>
            <a:ext cx="288032" cy="4320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E126945-8786-48A2-B3CD-B54C53292A94}"/>
              </a:ext>
            </a:extLst>
          </p:cNvPr>
          <p:cNvSpPr/>
          <p:nvPr/>
        </p:nvSpPr>
        <p:spPr>
          <a:xfrm>
            <a:off x="5450922" y="5605198"/>
            <a:ext cx="288032" cy="4320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6FD34B97-133B-4A40-A425-B9E55B0078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17</a:t>
            </a:fld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597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026847-61B8-4449-A7C4-267CBE009EA8}"/>
              </a:ext>
            </a:extLst>
          </p:cNvPr>
          <p:cNvGrpSpPr/>
          <p:nvPr/>
        </p:nvGrpSpPr>
        <p:grpSpPr>
          <a:xfrm>
            <a:off x="216042" y="1660188"/>
            <a:ext cx="11975957" cy="1408772"/>
            <a:chOff x="216042" y="1660188"/>
            <a:chExt cx="11975957" cy="140877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216042" y="1660188"/>
              <a:ext cx="11975956" cy="1408772"/>
              <a:chOff x="1193694" y="927100"/>
              <a:chExt cx="7950306" cy="10414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790700" y="927100"/>
                <a:ext cx="7353300" cy="1041400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</a:rPr>
                  <a:t>GS-Link</a:t>
                </a:r>
                <a:r>
                  <a:rPr lang="ko-KR" altLang="en-US" sz="4000" b="1" dirty="0">
                    <a:solidFill>
                      <a:schemeClr val="bg1"/>
                    </a:solidFill>
                  </a:rPr>
                  <a:t> 서비스 이동 기술</a:t>
                </a: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93694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-US" altLang="ko-KR" sz="9600" b="1" dirty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나눔고딕 ExtraBold" panose="020D0904000000000000" pitchFamily="50" charset="-127"/>
                  </a:rPr>
                  <a:t>Ⅲ</a:t>
                </a:r>
                <a:endParaRPr lang="ko-KR" altLang="en-US" sz="9600" b="1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9480376" y="1882527"/>
              <a:ext cx="2711623" cy="1167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470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0BDCB23-F997-4E54-9AD7-DB3C25680F1E}"/>
              </a:ext>
            </a:extLst>
          </p:cNvPr>
          <p:cNvGrpSpPr/>
          <p:nvPr/>
        </p:nvGrpSpPr>
        <p:grpSpPr>
          <a:xfrm>
            <a:off x="498598" y="42191"/>
            <a:ext cx="11509579" cy="1028017"/>
            <a:chOff x="75608" y="2052334"/>
            <a:chExt cx="11509579" cy="11944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75608" y="2052334"/>
              <a:ext cx="11509579" cy="1194430"/>
              <a:chOff x="1100466" y="1216983"/>
              <a:chExt cx="7640698" cy="88295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889975" y="1322770"/>
                <a:ext cx="6851189" cy="777165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4000" b="1" dirty="0" err="1">
                    <a:solidFill>
                      <a:schemeClr val="bg1"/>
                    </a:solidFill>
                    <a:latin typeface="+mj-ea"/>
                    <a:ea typeface="+mj-ea"/>
                  </a:rPr>
                  <a:t>GEdge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플랫폼 내 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GS-</a:t>
                </a:r>
                <a:r>
                  <a:rPr lang="en-US" altLang="ko-KR" sz="4000" b="1" dirty="0" err="1">
                    <a:solidFill>
                      <a:schemeClr val="bg1"/>
                    </a:solidFill>
                    <a:latin typeface="+mj-ea"/>
                    <a:ea typeface="+mj-ea"/>
                  </a:rPr>
                  <a:t>Linkgw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의 포지셔닝</a:t>
                </a: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00466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endParaRPr lang="ko-KR" altLang="en-US" sz="9600" dirty="0">
                  <a:solidFill>
                    <a:srgbClr val="2F3A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8711829" y="2195032"/>
              <a:ext cx="2711623" cy="105173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7E36838-B1A7-4ED8-8E32-D7460C64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3" y="230510"/>
            <a:ext cx="1548578" cy="9531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CDD418-ACBC-4E67-8E4F-1F762A82A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1100907"/>
            <a:ext cx="10441160" cy="56591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88088" y="4077072"/>
            <a:ext cx="2088232" cy="70788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ko-KR" altLang="en-US" sz="2000" b="1" dirty="0"/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1AA73EA8-0A44-4753-BAEA-B8F57A476D83}"/>
              </a:ext>
            </a:extLst>
          </p:cNvPr>
          <p:cNvSpPr txBox="1">
            <a:spLocks/>
          </p:cNvSpPr>
          <p:nvPr/>
        </p:nvSpPr>
        <p:spPr>
          <a:xfrm>
            <a:off x="9264352" y="6436184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r"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 algn="r">
                <a:defRPr/>
              </a:pPr>
              <a:t>1</a:t>
            </a:fld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917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이동을 위한 멀티 클러스터 구조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pic>
        <p:nvPicPr>
          <p:cNvPr id="51" name="Picture 17">
            <a:extLst>
              <a:ext uri="{FF2B5EF4-FFF2-40B4-BE49-F238E27FC236}">
                <a16:creationId xmlns:a16="http://schemas.microsoft.com/office/drawing/2014/main" id="{8F9E02F4-86FA-4128-BE63-76F21F2D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352" y="1740878"/>
            <a:ext cx="7056784" cy="4714974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E48C47E-900C-4DB7-9E4F-33F46CDFA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794796"/>
              </p:ext>
            </p:extLst>
          </p:nvPr>
        </p:nvGraphicFramePr>
        <p:xfrm>
          <a:off x="7421422" y="1308830"/>
          <a:ext cx="4464495" cy="4704433"/>
        </p:xfrm>
        <a:graphic>
          <a:graphicData uri="http://schemas.openxmlformats.org/drawingml/2006/table">
            <a:tbl>
              <a:tblPr/>
              <a:tblGrid>
                <a:gridCol w="504055">
                  <a:extLst>
                    <a:ext uri="{9D8B030D-6E8A-4147-A177-3AD203B41FA5}">
                      <a16:colId xmlns:a16="http://schemas.microsoft.com/office/drawing/2014/main" val="29251249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895284605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3173612883"/>
                    </a:ext>
                  </a:extLst>
                </a:gridCol>
              </a:tblGrid>
              <a:tr h="63170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GS-Link Manager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367" marR="43367" marT="21683" marB="21683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GS-Link API</a:t>
                      </a:r>
                      <a:endParaRPr lang="en-US" sz="1200" b="1" kern="0" spc="-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server</a:t>
                      </a:r>
                      <a:endParaRPr lang="en-US" sz="1200" b="1" kern="0" spc="-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각 클러스터에 사용될 명령어를 제공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(K8S API server aggregation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포함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및 실제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GUI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명령어를 실행시킬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백엔드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연동 기능 제공</a:t>
                      </a:r>
                      <a:endParaRPr lang="ko-KR" altLang="en-US" sz="1200" b="1" kern="0" spc="-2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432004"/>
                  </a:ext>
                </a:extLst>
              </a:tr>
              <a:tr h="482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GS-Link </a:t>
                      </a:r>
                      <a:r>
                        <a:rPr 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etcd</a:t>
                      </a:r>
                      <a:endParaRPr lang="en-US" sz="1200" b="1" kern="0" spc="-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글로벌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etcd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의 기능으로 각 클러스터의 설정을 영구 저장 하기 위한 스토리지 및 내부 클러스터 실시간 정보를 저장하기 위한 저장소 기능</a:t>
                      </a:r>
                      <a:endParaRPr lang="ko-KR" altLang="en-US" sz="1200" b="1" kern="0" spc="-2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908949"/>
                  </a:ext>
                </a:extLst>
              </a:tr>
              <a:tr h="482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GS-Link Service </a:t>
                      </a:r>
                      <a:endParaRPr lang="en-US" sz="1200" b="1" kern="0" spc="-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Broker</a:t>
                      </a:r>
                      <a:endParaRPr lang="en-US" sz="1200" b="1" kern="0" spc="-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참여한 다중 클러스터의 설정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게이트웨이 엔진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CRD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배포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배포 및 서비스 이동을 위한 서비스 중계 엔진</a:t>
                      </a:r>
                      <a:endParaRPr lang="ko-KR" altLang="en-US" sz="1200" b="1" kern="0" spc="-2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049838"/>
                  </a:ext>
                </a:extLst>
              </a:tr>
              <a:tr h="219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GS-Link GUI</a:t>
                      </a:r>
                      <a:endParaRPr lang="en-US" sz="1200" b="1" kern="0" spc="-2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다중 클러스터 관리를 위한 웹 서버 및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GUI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엔진</a:t>
                      </a:r>
                      <a:endParaRPr lang="ko-KR" altLang="en-US" sz="1200" b="1" kern="0" spc="-2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695550"/>
                  </a:ext>
                </a:extLst>
              </a:tr>
              <a:tr h="21992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Master-Node 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367" marR="43367" marT="21683" marB="21683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Kube-dns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 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K8S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네트워크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DNS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286434"/>
                  </a:ext>
                </a:extLst>
              </a:tr>
              <a:tr h="345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API server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K8S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명령어 및 다중 클러스터 연결 및 마이그레이션 명령어 추가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024880"/>
                  </a:ext>
                </a:extLst>
              </a:tr>
              <a:tr h="219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etcd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돋움" panose="020B0600000101010101" pitchFamily="50" charset="-127"/>
                        </a:rPr>
                        <a:t> 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key-value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형태의 데이터 저장소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3367" marR="43367" marT="21683" marB="2168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422714"/>
                  </a:ext>
                </a:extLst>
              </a:tr>
            </a:tbl>
          </a:graphicData>
        </a:graphic>
      </p:graphicFrame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6CA5B311-D992-46AD-9025-7223977B7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19</a:t>
            </a:fld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4444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20</a:t>
            </a:fld>
            <a:endParaRPr lang="ko-KR" altLang="en-US" dirty="0">
              <a:latin typeface="+mn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이동을 위한 단일 클러스터 구조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4025D-7083-46A2-99B0-97EC1B47F6DF}"/>
              </a:ext>
            </a:extLst>
          </p:cNvPr>
          <p:cNvSpPr txBox="1"/>
          <p:nvPr/>
        </p:nvSpPr>
        <p:spPr>
          <a:xfrm>
            <a:off x="269059" y="5541528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+mn-lt"/>
              </a:rPr>
              <a:t>Migration Controller : </a:t>
            </a:r>
            <a:r>
              <a:rPr lang="en-US" altLang="ko-KR" sz="1600" dirty="0" err="1">
                <a:latin typeface="+mn-lt"/>
              </a:rPr>
              <a:t>Criu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기반 마이그레이션 제어기 </a:t>
            </a:r>
            <a:endParaRPr lang="en-US" altLang="ko-KR" sz="1600" dirty="0">
              <a:latin typeface="+mn-lt"/>
            </a:endParaRPr>
          </a:p>
          <a:p>
            <a:pPr algn="just"/>
            <a:r>
              <a:rPr lang="en-US" altLang="ko-KR" sz="1600" dirty="0">
                <a:latin typeface="+mn-lt"/>
              </a:rPr>
              <a:t>Cache Controller : </a:t>
            </a:r>
            <a:r>
              <a:rPr lang="ko-KR" altLang="en-US" sz="1600" dirty="0">
                <a:latin typeface="+mn-lt"/>
              </a:rPr>
              <a:t>글로벌 및 로컬</a:t>
            </a:r>
            <a:r>
              <a:rPr lang="en-US" altLang="ko-KR" sz="1600" dirty="0">
                <a:latin typeface="+mn-lt"/>
              </a:rPr>
              <a:t>(single cluster)</a:t>
            </a:r>
            <a:r>
              <a:rPr lang="ko-KR" altLang="en-US" sz="1600" dirty="0">
                <a:latin typeface="+mn-lt"/>
              </a:rPr>
              <a:t>캐쉬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제어기</a:t>
            </a:r>
            <a:endParaRPr lang="en-US" altLang="ko-KR" sz="1600" dirty="0">
              <a:latin typeface="+mn-lt"/>
            </a:endParaRPr>
          </a:p>
          <a:p>
            <a:pPr algn="just"/>
            <a:r>
              <a:rPr lang="en-US" altLang="ko-KR" sz="1600" dirty="0">
                <a:latin typeface="+mn-lt"/>
              </a:rPr>
              <a:t>Route agent: GS-Link</a:t>
            </a:r>
            <a:r>
              <a:rPr lang="ko-KR" altLang="en-US" sz="1600" dirty="0">
                <a:latin typeface="+mn-lt"/>
              </a:rPr>
              <a:t>를 위한 라우터 엔진 </a:t>
            </a:r>
            <a:endParaRPr lang="en-US" altLang="ko-KR" sz="1600" dirty="0">
              <a:latin typeface="+mn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D6A8C6-3CB2-4598-A926-659989DC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62" y="1620415"/>
            <a:ext cx="8256599" cy="3719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9F60D4-42FC-486A-BE84-7299D5C7EEC5}"/>
              </a:ext>
            </a:extLst>
          </p:cNvPr>
          <p:cNvSpPr txBox="1"/>
          <p:nvPr/>
        </p:nvSpPr>
        <p:spPr>
          <a:xfrm>
            <a:off x="6096000" y="5347527"/>
            <a:ext cx="5682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+mn-lt"/>
              </a:rPr>
              <a:t>Gateway Engine:</a:t>
            </a:r>
            <a:r>
              <a:rPr lang="ko-KR" altLang="en-US" sz="1600" dirty="0">
                <a:latin typeface="+mn-lt"/>
              </a:rPr>
              <a:t> 다중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클러스터 간 </a:t>
            </a:r>
            <a:r>
              <a:rPr lang="ko-KR" altLang="en-US" sz="1600" dirty="0" err="1">
                <a:latin typeface="+mn-lt"/>
              </a:rPr>
              <a:t>터널링</a:t>
            </a:r>
            <a:r>
              <a:rPr lang="ko-KR" altLang="en-US" sz="1600" dirty="0">
                <a:latin typeface="+mn-lt"/>
              </a:rPr>
              <a:t> 게이트 웨이</a:t>
            </a:r>
            <a:endParaRPr lang="en-US" altLang="ko-KR" sz="1600" dirty="0">
              <a:latin typeface="+mn-lt"/>
            </a:endParaRPr>
          </a:p>
          <a:p>
            <a:pPr algn="just"/>
            <a:r>
              <a:rPr lang="en-US" altLang="ko-KR" sz="1600" dirty="0">
                <a:latin typeface="+mn-lt"/>
              </a:rPr>
              <a:t>Migration Manager: </a:t>
            </a:r>
            <a:r>
              <a:rPr lang="ko-KR" altLang="en-US" sz="1600" dirty="0">
                <a:latin typeface="+mn-lt"/>
              </a:rPr>
              <a:t>마이그레이션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모니터링 및 관리  </a:t>
            </a:r>
            <a:endParaRPr lang="en-US" altLang="ko-KR" sz="1600" dirty="0">
              <a:latin typeface="+mn-lt"/>
            </a:endParaRPr>
          </a:p>
          <a:p>
            <a:pPr algn="just"/>
            <a:r>
              <a:rPr lang="en-US" altLang="ko-KR" sz="1600" dirty="0">
                <a:latin typeface="+mn-lt"/>
              </a:rPr>
              <a:t>Cache Manager : </a:t>
            </a:r>
            <a:r>
              <a:rPr lang="ko-KR" altLang="en-US" sz="1600" dirty="0">
                <a:latin typeface="+mn-lt"/>
              </a:rPr>
              <a:t>로컬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클러스터 단위 캐쉬 관리  </a:t>
            </a:r>
            <a:endParaRPr lang="en-US" altLang="ko-KR" sz="1600" dirty="0">
              <a:latin typeface="+mn-lt"/>
            </a:endParaRPr>
          </a:p>
          <a:p>
            <a:pPr algn="just"/>
            <a:r>
              <a:rPr lang="en-US" altLang="ko-KR" sz="1600" dirty="0">
                <a:latin typeface="+mn-lt"/>
              </a:rPr>
              <a:t>Route agent: </a:t>
            </a:r>
            <a:r>
              <a:rPr lang="en-US" altLang="ko-KR" sz="1600" dirty="0" err="1">
                <a:latin typeface="+mn-lt"/>
              </a:rPr>
              <a:t>Ipsec</a:t>
            </a:r>
            <a:r>
              <a:rPr lang="ko-KR" altLang="en-US" sz="1600" dirty="0">
                <a:latin typeface="+mn-lt"/>
              </a:rPr>
              <a:t>기반 </a:t>
            </a:r>
            <a:r>
              <a:rPr lang="en-US" altLang="ko-KR" sz="1600" dirty="0">
                <a:latin typeface="+mn-lt"/>
              </a:rPr>
              <a:t>Link</a:t>
            </a:r>
            <a:r>
              <a:rPr lang="ko-KR" altLang="en-US" sz="1600" dirty="0">
                <a:latin typeface="+mn-lt"/>
              </a:rPr>
              <a:t>를 위한 라우터 엔진</a:t>
            </a:r>
            <a:endParaRPr lang="en-US" altLang="ko-KR" sz="1600" dirty="0">
              <a:latin typeface="+mn-lt"/>
            </a:endParaRPr>
          </a:p>
          <a:p>
            <a:pPr algn="just"/>
            <a:r>
              <a:rPr lang="en-US" altLang="ko-KR" sz="1600" dirty="0">
                <a:latin typeface="+mn-lt"/>
              </a:rPr>
              <a:t>Network Manager : </a:t>
            </a:r>
            <a:r>
              <a:rPr lang="ko-KR" altLang="en-US" sz="1600" dirty="0">
                <a:latin typeface="+mn-lt"/>
              </a:rPr>
              <a:t>게이트웨이 및 </a:t>
            </a:r>
            <a:r>
              <a:rPr lang="ko-KR" altLang="en-US" sz="1600" dirty="0" err="1">
                <a:latin typeface="+mn-lt"/>
              </a:rPr>
              <a:t>라우트</a:t>
            </a:r>
            <a:r>
              <a:rPr lang="ko-KR" altLang="en-US" sz="1600" dirty="0">
                <a:latin typeface="+mn-lt"/>
              </a:rPr>
              <a:t> 에이전트 관리기</a:t>
            </a:r>
            <a:endParaRPr lang="en-US" altLang="ko-KR" sz="16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27B6B5-3FE8-4B0D-AF17-04D2929B6D86}"/>
              </a:ext>
            </a:extLst>
          </p:cNvPr>
          <p:cNvSpPr txBox="1"/>
          <p:nvPr/>
        </p:nvSpPr>
        <p:spPr>
          <a:xfrm>
            <a:off x="8597899" y="1846518"/>
            <a:ext cx="3448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lt"/>
              </a:rPr>
              <a:t>메모리</a:t>
            </a:r>
            <a:r>
              <a:rPr lang="en-US" altLang="ko-KR" b="1" dirty="0">
                <a:latin typeface="+mn-lt"/>
              </a:rPr>
              <a:t> </a:t>
            </a:r>
            <a:r>
              <a:rPr lang="ko-KR" altLang="en-US" b="1" dirty="0">
                <a:latin typeface="+mn-lt"/>
              </a:rPr>
              <a:t>스토리지 기반 </a:t>
            </a:r>
            <a:r>
              <a:rPr lang="en-US" altLang="ko-KR" b="1" dirty="0">
                <a:latin typeface="+mn-lt"/>
              </a:rPr>
              <a:t>NFS Data</a:t>
            </a:r>
            <a:r>
              <a:rPr lang="ko-KR" altLang="en-US" b="1" dirty="0">
                <a:latin typeface="+mn-lt"/>
              </a:rPr>
              <a:t> </a:t>
            </a:r>
            <a:r>
              <a:rPr lang="en-US" altLang="ko-KR" b="1" dirty="0">
                <a:latin typeface="+mn-lt"/>
              </a:rPr>
              <a:t>Sharing</a:t>
            </a:r>
          </a:p>
          <a:p>
            <a:endParaRPr lang="en-US" altLang="ko-KR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마이그레이션을</a:t>
            </a:r>
            <a:r>
              <a:rPr lang="en-US" altLang="ko-KR" sz="1600" b="1" dirty="0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위한 고성능 공유 스토리지 구조 </a:t>
            </a:r>
            <a:endParaRPr lang="en-US" altLang="ko-KR" sz="1600" b="1" dirty="0">
              <a:solidFill>
                <a:schemeClr val="dk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dk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인메모리</a:t>
            </a:r>
            <a:r>
              <a:rPr lang="en-US" altLang="ko-KR" sz="1600" b="1" dirty="0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스토리지 기반으로 다양한 데이터 공유 스토리지 생성 가능</a:t>
            </a:r>
            <a:endParaRPr lang="en-US" altLang="ko-KR" sz="1600" b="1" dirty="0">
              <a:solidFill>
                <a:schemeClr val="dk1"/>
              </a:solidFill>
              <a:latin typeface="+mn-lt"/>
              <a:ea typeface="+mn-ea"/>
            </a:endParaRPr>
          </a:p>
          <a:p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 </a:t>
            </a:r>
            <a:endParaRPr lang="en-US" altLang="ko-KR" sz="1600" b="1" dirty="0">
              <a:solidFill>
                <a:schemeClr val="dk1"/>
              </a:solidFill>
              <a:latin typeface="+mn-lt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dk1"/>
                </a:solidFill>
                <a:latin typeface="+mn-lt"/>
                <a:ea typeface="+mn-ea"/>
              </a:rPr>
              <a:t>마이그레이션 스냅샷 캐쉬 기능에 최적</a:t>
            </a:r>
            <a:endParaRPr lang="en-US" altLang="ko-KR" sz="1600" b="1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EFC73-C702-485D-8622-347E0538CB04}"/>
              </a:ext>
            </a:extLst>
          </p:cNvPr>
          <p:cNvSpPr/>
          <p:nvPr/>
        </p:nvSpPr>
        <p:spPr>
          <a:xfrm>
            <a:off x="1199456" y="3212976"/>
            <a:ext cx="2160240" cy="10081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F021B8-26CE-4BCF-BCD3-0407F5630482}"/>
              </a:ext>
            </a:extLst>
          </p:cNvPr>
          <p:cNvSpPr/>
          <p:nvPr/>
        </p:nvSpPr>
        <p:spPr>
          <a:xfrm>
            <a:off x="1254170" y="3235582"/>
            <a:ext cx="1996095" cy="200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Container</a:t>
            </a:r>
            <a:r>
              <a:rPr lang="ko-KR" altLang="en-US" sz="800" dirty="0"/>
              <a:t> </a:t>
            </a:r>
            <a:r>
              <a:rPr lang="en-US" altLang="ko-KR" sz="800" dirty="0"/>
              <a:t>runtime interface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6924C5-E3F5-4B36-83AA-8EA3B9B44621}"/>
              </a:ext>
            </a:extLst>
          </p:cNvPr>
          <p:cNvSpPr/>
          <p:nvPr/>
        </p:nvSpPr>
        <p:spPr>
          <a:xfrm>
            <a:off x="2711623" y="3134076"/>
            <a:ext cx="538642" cy="150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CRIU</a:t>
            </a:r>
            <a:endParaRPr lang="ko-KR" altLang="en-US" sz="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7D26D1-C30A-4D82-80B6-B05B53CCFB9C}"/>
              </a:ext>
            </a:extLst>
          </p:cNvPr>
          <p:cNvSpPr/>
          <p:nvPr/>
        </p:nvSpPr>
        <p:spPr>
          <a:xfrm>
            <a:off x="1254170" y="3486739"/>
            <a:ext cx="1996095" cy="2000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Kubelet</a:t>
            </a:r>
            <a:endParaRPr lang="ko-KR" altLang="en-US" sz="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9D7B99-6692-4322-B2FC-4991B5CEC5F2}"/>
              </a:ext>
            </a:extLst>
          </p:cNvPr>
          <p:cNvSpPr/>
          <p:nvPr/>
        </p:nvSpPr>
        <p:spPr>
          <a:xfrm>
            <a:off x="790574" y="3212976"/>
            <a:ext cx="430832" cy="10081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DC910C-13CD-48D8-B349-B674955D83AA}"/>
              </a:ext>
            </a:extLst>
          </p:cNvPr>
          <p:cNvSpPr/>
          <p:nvPr/>
        </p:nvSpPr>
        <p:spPr>
          <a:xfrm>
            <a:off x="3348078" y="3362197"/>
            <a:ext cx="480810" cy="10528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4375A91-449E-4AE1-B399-23ABC01FDE0B}"/>
              </a:ext>
            </a:extLst>
          </p:cNvPr>
          <p:cNvSpPr/>
          <p:nvPr/>
        </p:nvSpPr>
        <p:spPr>
          <a:xfrm>
            <a:off x="2180209" y="3686794"/>
            <a:ext cx="144016" cy="613194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520CF-8DA2-4404-8EDF-4B01045C6984}"/>
              </a:ext>
            </a:extLst>
          </p:cNvPr>
          <p:cNvSpPr txBox="1"/>
          <p:nvPr/>
        </p:nvSpPr>
        <p:spPr>
          <a:xfrm>
            <a:off x="2264606" y="3845040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Operator IO</a:t>
            </a:r>
            <a:endParaRPr lang="ko-KR" altLang="en-US" sz="12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1BA232-E4C5-4FF0-8826-F5F2935D961E}"/>
              </a:ext>
            </a:extLst>
          </p:cNvPr>
          <p:cNvSpPr/>
          <p:nvPr/>
        </p:nvSpPr>
        <p:spPr>
          <a:xfrm>
            <a:off x="6744072" y="2659854"/>
            <a:ext cx="792088" cy="21602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Kube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dns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92F944-10B0-4BE3-8722-A579F362D645}"/>
              </a:ext>
            </a:extLst>
          </p:cNvPr>
          <p:cNvSpPr/>
          <p:nvPr/>
        </p:nvSpPr>
        <p:spPr>
          <a:xfrm>
            <a:off x="5474619" y="2261651"/>
            <a:ext cx="792088" cy="21602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etcd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D744D8-8940-4C75-A94B-34F894788C42}"/>
              </a:ext>
            </a:extLst>
          </p:cNvPr>
          <p:cNvSpPr/>
          <p:nvPr/>
        </p:nvSpPr>
        <p:spPr>
          <a:xfrm>
            <a:off x="5576484" y="2665315"/>
            <a:ext cx="792088" cy="21602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API server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6908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이동을 위한 마이그레이션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시스템 구조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12297-E161-436E-9773-46E8FC3A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430127"/>
            <a:ext cx="6048672" cy="2835827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C238CEC8-2C52-459D-B0A8-2D1E8043D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2064" y="2241617"/>
            <a:ext cx="5385027" cy="28358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9B9A93C-9CAF-4BE6-A003-DC42C8CC553A}"/>
              </a:ext>
            </a:extLst>
          </p:cNvPr>
          <p:cNvSpPr/>
          <p:nvPr/>
        </p:nvSpPr>
        <p:spPr>
          <a:xfrm>
            <a:off x="6543621" y="3753786"/>
            <a:ext cx="488483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58958-23BB-4213-B4A3-A5F3060EB82A}"/>
              </a:ext>
            </a:extLst>
          </p:cNvPr>
          <p:cNvSpPr/>
          <p:nvPr/>
        </p:nvSpPr>
        <p:spPr>
          <a:xfrm>
            <a:off x="536950" y="1700808"/>
            <a:ext cx="2318263" cy="443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1" dirty="0"/>
              <a:t>2</a:t>
            </a:r>
            <a:r>
              <a:rPr lang="ko-KR" altLang="en-US" b="1" dirty="0"/>
              <a:t>차년도 결과물 </a:t>
            </a:r>
            <a:r>
              <a:rPr lang="en-US" altLang="ko-KR" b="1" dirty="0"/>
              <a:t> 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C1EB54-F968-4BFB-B867-F72043690CC6}"/>
              </a:ext>
            </a:extLst>
          </p:cNvPr>
          <p:cNvSpPr/>
          <p:nvPr/>
        </p:nvSpPr>
        <p:spPr>
          <a:xfrm>
            <a:off x="6513880" y="1727037"/>
            <a:ext cx="2318263" cy="443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1" dirty="0"/>
              <a:t>3</a:t>
            </a:r>
            <a:r>
              <a:rPr lang="ko-KR" altLang="en-US" b="1" dirty="0"/>
              <a:t>차년도 결과물 </a:t>
            </a:r>
            <a:r>
              <a:rPr lang="en-US" altLang="ko-KR" b="1" dirty="0"/>
              <a:t> 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63218AB1-4EA6-41D6-A029-92158ADDF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8315" y="5077444"/>
            <a:ext cx="6689391" cy="13892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47BB2E6-4BBD-4E5B-9B98-F64576EE7610}"/>
              </a:ext>
            </a:extLst>
          </p:cNvPr>
          <p:cNvSpPr/>
          <p:nvPr/>
        </p:nvSpPr>
        <p:spPr>
          <a:xfrm>
            <a:off x="7673010" y="4145123"/>
            <a:ext cx="216024" cy="7863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F05A8-DBBF-4D7D-80E2-BC177AA77FD3}"/>
              </a:ext>
            </a:extLst>
          </p:cNvPr>
          <p:cNvSpPr txBox="1"/>
          <p:nvPr/>
        </p:nvSpPr>
        <p:spPr>
          <a:xfrm>
            <a:off x="5735960" y="4825809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Operator</a:t>
            </a:r>
            <a:r>
              <a:rPr lang="ko-KR" altLang="en-US" sz="1200" b="1" dirty="0">
                <a:solidFill>
                  <a:srgbClr val="FF0000"/>
                </a:solidFill>
              </a:rPr>
              <a:t> 기반의 다중클러스터 마이그레이션 </a:t>
            </a: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1F941697-EA9B-49CD-A9EA-09D9B6DC6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21</a:t>
            </a:fld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3403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이동을 위한 마이그레이션 시스템 테스트 환경 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58958-23BB-4213-B4A3-A5F3060EB82A}"/>
              </a:ext>
            </a:extLst>
          </p:cNvPr>
          <p:cNvSpPr/>
          <p:nvPr/>
        </p:nvSpPr>
        <p:spPr>
          <a:xfrm>
            <a:off x="536950" y="1700808"/>
            <a:ext cx="4261103" cy="443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1" dirty="0"/>
              <a:t>서비스 이동 테스트 </a:t>
            </a:r>
            <a:r>
              <a:rPr lang="en-US" altLang="ko-KR" b="1" dirty="0"/>
              <a:t>– </a:t>
            </a:r>
            <a:r>
              <a:rPr lang="ko-KR" altLang="en-US" b="1" dirty="0"/>
              <a:t>다중 클러스터 </a:t>
            </a:r>
            <a:endParaRPr lang="en-US" altLang="ko-KR" b="1" dirty="0"/>
          </a:p>
        </p:txBody>
      </p:sp>
      <p:pic>
        <p:nvPicPr>
          <p:cNvPr id="14" name="Picture 23">
            <a:extLst>
              <a:ext uri="{FF2B5EF4-FFF2-40B4-BE49-F238E27FC236}">
                <a16:creationId xmlns:a16="http://schemas.microsoft.com/office/drawing/2014/main" id="{8CF1BC88-16F7-4209-9205-9C6E3A957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059" y="2148213"/>
            <a:ext cx="5976664" cy="27283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25">
            <a:extLst>
              <a:ext uri="{FF2B5EF4-FFF2-40B4-BE49-F238E27FC236}">
                <a16:creationId xmlns:a16="http://schemas.microsoft.com/office/drawing/2014/main" id="{0E778BBB-EF42-4C3B-854D-2A3016A62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5316" y="4876583"/>
            <a:ext cx="6234149" cy="180727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EE838F-C31D-4DD4-B3F9-850F4B016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468" y="1922407"/>
            <a:ext cx="5353073" cy="4651797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29A06A5D-0C29-4D88-B0AC-FF5AD4A5B4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22</a:t>
            </a:fld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450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이동을 위한 시스템 마이그레이션 테스트 환경 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58958-23BB-4213-B4A3-A5F3060EB82A}"/>
              </a:ext>
            </a:extLst>
          </p:cNvPr>
          <p:cNvSpPr/>
          <p:nvPr/>
        </p:nvSpPr>
        <p:spPr>
          <a:xfrm>
            <a:off x="536950" y="1700808"/>
            <a:ext cx="4261103" cy="443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1" dirty="0"/>
              <a:t>서비스 이동 테스트 </a:t>
            </a:r>
            <a:r>
              <a:rPr lang="en-US" altLang="ko-KR" b="1" dirty="0"/>
              <a:t>– </a:t>
            </a:r>
            <a:r>
              <a:rPr lang="ko-KR" altLang="en-US" b="1" dirty="0"/>
              <a:t>다중 클러스터 </a:t>
            </a:r>
            <a:endParaRPr lang="en-US" altLang="ko-KR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5EC229-2C9F-4841-9F8F-B093DDF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9" y="2144006"/>
            <a:ext cx="6445473" cy="1926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9C4220-89C4-447A-940B-87EEA246A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31" b="24795"/>
          <a:stretch/>
        </p:blipFill>
        <p:spPr>
          <a:xfrm>
            <a:off x="658639" y="4382198"/>
            <a:ext cx="2754629" cy="19269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53DA10-1AF1-4806-9D71-86D6266F6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901" y="4070926"/>
            <a:ext cx="3411443" cy="26366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6EAE25-129A-4B88-9E84-170DA0813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345" y="1922407"/>
            <a:ext cx="3429000" cy="2057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754521-296C-4D73-91BE-B004FF41B7F8}"/>
              </a:ext>
            </a:extLst>
          </p:cNvPr>
          <p:cNvSpPr txBox="1"/>
          <p:nvPr/>
        </p:nvSpPr>
        <p:spPr>
          <a:xfrm>
            <a:off x="5295826" y="230792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Pod</a:t>
            </a:r>
            <a:r>
              <a:rPr lang="ko-KR" altLang="en-US" dirty="0">
                <a:solidFill>
                  <a:srgbClr val="FFFF00"/>
                </a:solidFill>
              </a:rPr>
              <a:t> 생성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827EAD-14BD-4114-B89F-0A4B4E4EDF61}"/>
              </a:ext>
            </a:extLst>
          </p:cNvPr>
          <p:cNvSpPr txBox="1"/>
          <p:nvPr/>
        </p:nvSpPr>
        <p:spPr>
          <a:xfrm>
            <a:off x="2074440" y="44257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서비스생성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52075A-9367-43CA-8E8C-9F62A786016B}"/>
              </a:ext>
            </a:extLst>
          </p:cNvPr>
          <p:cNvSpPr txBox="1"/>
          <p:nvPr/>
        </p:nvSpPr>
        <p:spPr>
          <a:xfrm>
            <a:off x="9084357" y="215447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FF00"/>
                </a:solidFill>
              </a:rPr>
              <a:t>체크포인트 </a:t>
            </a:r>
            <a:r>
              <a:rPr lang="ko-KR" altLang="en-US" dirty="0">
                <a:solidFill>
                  <a:srgbClr val="FFFF00"/>
                </a:solidFill>
              </a:rPr>
              <a:t>생성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5A704-E690-4929-843F-F05E5977279F}"/>
              </a:ext>
            </a:extLst>
          </p:cNvPr>
          <p:cNvSpPr txBox="1"/>
          <p:nvPr/>
        </p:nvSpPr>
        <p:spPr>
          <a:xfrm>
            <a:off x="10150277" y="40709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FF00"/>
                </a:solidFill>
              </a:rPr>
              <a:t>복원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B9D2170-923B-473D-9C87-854523EFF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594" y="4227201"/>
            <a:ext cx="3739560" cy="2399842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BF46922F-73DC-49E8-B7CE-78037D454EB4}"/>
              </a:ext>
            </a:extLst>
          </p:cNvPr>
          <p:cNvSpPr/>
          <p:nvPr/>
        </p:nvSpPr>
        <p:spPr>
          <a:xfrm>
            <a:off x="1730757" y="3984664"/>
            <a:ext cx="432048" cy="40239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B51096B5-40E6-47AC-9107-FAD527341A23}"/>
              </a:ext>
            </a:extLst>
          </p:cNvPr>
          <p:cNvSpPr/>
          <p:nvPr/>
        </p:nvSpPr>
        <p:spPr>
          <a:xfrm rot="15959200">
            <a:off x="3234177" y="5121344"/>
            <a:ext cx="432048" cy="40239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A346BF1-132C-4A8D-9A55-F952AAA5274B}"/>
              </a:ext>
            </a:extLst>
          </p:cNvPr>
          <p:cNvSpPr/>
          <p:nvPr/>
        </p:nvSpPr>
        <p:spPr>
          <a:xfrm rot="13151162">
            <a:off x="7096413" y="3817995"/>
            <a:ext cx="432048" cy="5058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20DCC646-E9D4-4883-9FFD-7DAA3F0C9D77}"/>
              </a:ext>
            </a:extLst>
          </p:cNvPr>
          <p:cNvSpPr/>
          <p:nvPr/>
        </p:nvSpPr>
        <p:spPr>
          <a:xfrm>
            <a:off x="10346924" y="3594675"/>
            <a:ext cx="432048" cy="5058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E20EE9CC-AC99-4318-9F2A-844F40CF55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23</a:t>
            </a:fld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666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이동을 위한 시스템 마이그레이션 테스트 결과 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(TTA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인증 정량적 목표 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25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초 이내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58958-23BB-4213-B4A3-A5F3060EB82A}"/>
              </a:ext>
            </a:extLst>
          </p:cNvPr>
          <p:cNvSpPr/>
          <p:nvPr/>
        </p:nvSpPr>
        <p:spPr>
          <a:xfrm>
            <a:off x="536950" y="1700808"/>
            <a:ext cx="4261103" cy="443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b="1" dirty="0"/>
              <a:t>서비스 이동 테스트 </a:t>
            </a:r>
            <a:r>
              <a:rPr lang="en-US" altLang="ko-KR" b="1" dirty="0"/>
              <a:t>– </a:t>
            </a:r>
            <a:r>
              <a:rPr lang="ko-KR" altLang="en-US" b="1" dirty="0"/>
              <a:t>다중 클러스터 </a:t>
            </a:r>
            <a:endParaRPr lang="en-US" altLang="ko-KR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B63281F-E401-4DE7-A6B7-5137FD2A4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425212"/>
              </p:ext>
            </p:extLst>
          </p:nvPr>
        </p:nvGraphicFramePr>
        <p:xfrm>
          <a:off x="8184232" y="3900470"/>
          <a:ext cx="3384376" cy="2312991"/>
        </p:xfrm>
        <a:graphic>
          <a:graphicData uri="http://schemas.openxmlformats.org/drawingml/2006/table">
            <a:tbl>
              <a:tblPr/>
              <a:tblGrid>
                <a:gridCol w="1944360">
                  <a:extLst>
                    <a:ext uri="{9D8B030D-6E8A-4147-A177-3AD203B41FA5}">
                      <a16:colId xmlns:a16="http://schemas.microsoft.com/office/drawing/2014/main" val="4290664296"/>
                    </a:ext>
                  </a:extLst>
                </a:gridCol>
                <a:gridCol w="1440016">
                  <a:extLst>
                    <a:ext uri="{9D8B030D-6E8A-4147-A177-3AD203B41FA5}">
                      <a16:colId xmlns:a16="http://schemas.microsoft.com/office/drawing/2014/main" val="3484167505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마이그레이션 수 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시간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Sec)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29986330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1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24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4347546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2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23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2662023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3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24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30589974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4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22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36793199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61066548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평균값 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5361347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1D9D9E-B573-480F-9EAE-DA26284850F7}"/>
              </a:ext>
            </a:extLst>
          </p:cNvPr>
          <p:cNvSpPr/>
          <p:nvPr/>
        </p:nvSpPr>
        <p:spPr>
          <a:xfrm>
            <a:off x="7896200" y="2138400"/>
            <a:ext cx="3960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마이그레이션은 응용이 구동된 </a:t>
            </a:r>
            <a:r>
              <a:rPr lang="en-US" altLang="ko-KR" dirty="0"/>
              <a:t>K8S </a:t>
            </a:r>
            <a:r>
              <a:rPr lang="ko-KR" altLang="en-US" dirty="0"/>
              <a:t>클러스터에 접속하여 체크포인트를 수행하는 절차와 이동 대상 노드가 포함된 </a:t>
            </a:r>
            <a:r>
              <a:rPr lang="en-US" altLang="ko-KR" dirty="0"/>
              <a:t>K8S </a:t>
            </a:r>
            <a:r>
              <a:rPr lang="ko-KR" altLang="en-US" dirty="0"/>
              <a:t>클러스터에 접속하여 체크 포인트를 복원하는 명령어를 수행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8159F5-6E54-447E-84C9-B9943CA98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420888"/>
            <a:ext cx="7347173" cy="37898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A872A16-AEAF-4B77-9583-1498B6B5C0C6}"/>
              </a:ext>
            </a:extLst>
          </p:cNvPr>
          <p:cNvSpPr/>
          <p:nvPr/>
        </p:nvSpPr>
        <p:spPr>
          <a:xfrm>
            <a:off x="263352" y="3140968"/>
            <a:ext cx="7056784" cy="94952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557EE-9AD6-4C3B-88B6-3F88569EEFA0}"/>
              </a:ext>
            </a:extLst>
          </p:cNvPr>
          <p:cNvSpPr txBox="1"/>
          <p:nvPr/>
        </p:nvSpPr>
        <p:spPr>
          <a:xfrm>
            <a:off x="5200645" y="3091630"/>
            <a:ext cx="2119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FF00"/>
                </a:solidFill>
              </a:rPr>
              <a:t>클러스터</a:t>
            </a:r>
            <a:r>
              <a:rPr lang="en-US" altLang="ko-KR" sz="1200" b="1" dirty="0">
                <a:solidFill>
                  <a:srgbClr val="FFFF00"/>
                </a:solidFill>
              </a:rPr>
              <a:t> 1</a:t>
            </a:r>
            <a:r>
              <a:rPr lang="ko-KR" altLang="en-US" sz="1200" b="1" dirty="0">
                <a:solidFill>
                  <a:srgbClr val="FFFF00"/>
                </a:solidFill>
              </a:rPr>
              <a:t>에서 체크포인트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18FFA1-4EE7-4D89-8993-A01BAE759BCF}"/>
              </a:ext>
            </a:extLst>
          </p:cNvPr>
          <p:cNvSpPr/>
          <p:nvPr/>
        </p:nvSpPr>
        <p:spPr>
          <a:xfrm>
            <a:off x="263352" y="4153343"/>
            <a:ext cx="7056784" cy="499794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A5E684-A1EE-4562-B5E5-91C3069EFB03}"/>
              </a:ext>
            </a:extLst>
          </p:cNvPr>
          <p:cNvSpPr txBox="1"/>
          <p:nvPr/>
        </p:nvSpPr>
        <p:spPr>
          <a:xfrm>
            <a:off x="5113405" y="4405185"/>
            <a:ext cx="235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FF00"/>
                </a:solidFill>
              </a:rPr>
              <a:t>클러스터</a:t>
            </a:r>
            <a:r>
              <a:rPr lang="en-US" altLang="ko-KR" sz="1200" b="1" dirty="0">
                <a:solidFill>
                  <a:srgbClr val="FFFF00"/>
                </a:solidFill>
              </a:rPr>
              <a:t> 1</a:t>
            </a:r>
            <a:r>
              <a:rPr lang="ko-KR" altLang="en-US" sz="1200" b="1" dirty="0">
                <a:solidFill>
                  <a:srgbClr val="FFFF00"/>
                </a:solidFill>
              </a:rPr>
              <a:t>에서 원본 </a:t>
            </a:r>
            <a:r>
              <a:rPr lang="en-US" altLang="ko-KR" sz="1200" b="1" dirty="0">
                <a:solidFill>
                  <a:srgbClr val="FFFF00"/>
                </a:solidFill>
              </a:rPr>
              <a:t>Pod </a:t>
            </a:r>
            <a:r>
              <a:rPr lang="ko-KR" altLang="en-US" sz="1200" b="1" dirty="0">
                <a:solidFill>
                  <a:srgbClr val="FFFF00"/>
                </a:solidFill>
              </a:rPr>
              <a:t>삭제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649E57-E8DB-489F-AD7F-86CC2F0F9D96}"/>
              </a:ext>
            </a:extLst>
          </p:cNvPr>
          <p:cNvSpPr/>
          <p:nvPr/>
        </p:nvSpPr>
        <p:spPr>
          <a:xfrm>
            <a:off x="263352" y="4830313"/>
            <a:ext cx="7056784" cy="949033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D8AEB4-39F2-4581-B122-DC760731FBA4}"/>
              </a:ext>
            </a:extLst>
          </p:cNvPr>
          <p:cNvSpPr txBox="1"/>
          <p:nvPr/>
        </p:nvSpPr>
        <p:spPr>
          <a:xfrm>
            <a:off x="5499727" y="5029911"/>
            <a:ext cx="1965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FF00"/>
                </a:solidFill>
              </a:rPr>
              <a:t>클러스터</a:t>
            </a:r>
            <a:r>
              <a:rPr lang="en-US" altLang="ko-KR" sz="1200" b="1" dirty="0">
                <a:solidFill>
                  <a:srgbClr val="FFFF00"/>
                </a:solidFill>
              </a:rPr>
              <a:t>2</a:t>
            </a:r>
            <a:r>
              <a:rPr lang="ko-KR" altLang="en-US" sz="1200" b="1" dirty="0">
                <a:solidFill>
                  <a:srgbClr val="FFFF00"/>
                </a:solidFill>
              </a:rPr>
              <a:t>에서 복원 수행 </a:t>
            </a: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24</a:t>
            </a:fld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9711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이동에 따른 클러스터간 </a:t>
            </a:r>
            <a:r>
              <a:rPr kumimoji="0" lang="ko-KR" altLang="en-US" sz="20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무중단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서비스 연결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25</a:t>
            </a:fld>
            <a:endParaRPr lang="ko-KR" altLang="en-US" dirty="0">
              <a:latin typeface="+mn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783F66-4591-48C2-A61B-F484A6764402}"/>
              </a:ext>
            </a:extLst>
          </p:cNvPr>
          <p:cNvSpPr/>
          <p:nvPr/>
        </p:nvSpPr>
        <p:spPr>
          <a:xfrm>
            <a:off x="571179" y="1556970"/>
            <a:ext cx="4023858" cy="443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1" dirty="0"/>
              <a:t>Submariner.io export service test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C5C879B-EFD1-4346-B6A3-709D2A77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5" y="2039982"/>
            <a:ext cx="5454339" cy="46843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33F586-FC00-4FBF-9D17-BA4C07B47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003" y="1683238"/>
            <a:ext cx="5578963" cy="233094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7165447-DB63-49B9-8069-126028FABC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85" t="10010"/>
          <a:stretch/>
        </p:blipFill>
        <p:spPr>
          <a:xfrm>
            <a:off x="6095999" y="4019860"/>
            <a:ext cx="5578963" cy="2507264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D886604-1C89-4FC4-9BA6-5586D750E0C7}"/>
              </a:ext>
            </a:extLst>
          </p:cNvPr>
          <p:cNvSpPr/>
          <p:nvPr/>
        </p:nvSpPr>
        <p:spPr>
          <a:xfrm>
            <a:off x="6148003" y="3501008"/>
            <a:ext cx="5961149" cy="5131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72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이동에 따른 클러스터간 </a:t>
            </a:r>
            <a:r>
              <a:rPr kumimoji="0" lang="ko-KR" altLang="en-US" sz="20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무중단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서비스 연결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26</a:t>
            </a:fld>
            <a:endParaRPr lang="ko-KR" altLang="en-US" dirty="0">
              <a:latin typeface="+mn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783F66-4591-48C2-A61B-F484A6764402}"/>
              </a:ext>
            </a:extLst>
          </p:cNvPr>
          <p:cNvSpPr/>
          <p:nvPr/>
        </p:nvSpPr>
        <p:spPr>
          <a:xfrm>
            <a:off x="571179" y="1556970"/>
            <a:ext cx="4023858" cy="443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b="1" dirty="0"/>
              <a:t>Submariner.io export service test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96B8D52-B341-423D-9EEC-A3D0A942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56902512" descr="EMB000047b47744">
            <a:extLst>
              <a:ext uri="{FF2B5EF4-FFF2-40B4-BE49-F238E27FC236}">
                <a16:creationId xmlns:a16="http://schemas.microsoft.com/office/drawing/2014/main" id="{E354A226-444E-4D08-9555-84EC58293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3" y="2726194"/>
            <a:ext cx="5400675" cy="193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66E358-4228-468F-8BE8-AA15B2238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640" y="4829551"/>
            <a:ext cx="1088252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굴림" charset="-127"/>
              </a:rPr>
              <a:t>- </a:t>
            </a:r>
            <a:r>
              <a:rPr lang="ko-KR" altLang="en-US" dirty="0">
                <a:latin typeface="굴림" charset="-127"/>
              </a:rPr>
              <a:t>위 설정은 </a:t>
            </a:r>
            <a:r>
              <a:rPr lang="ko-KR" altLang="en-US" dirty="0">
                <a:solidFill>
                  <a:srgbClr val="FF0000"/>
                </a:solidFill>
                <a:latin typeface="굴림" charset="-127"/>
              </a:rPr>
              <a:t>내부 </a:t>
            </a:r>
            <a:r>
              <a:rPr lang="en-US" altLang="ko-KR" dirty="0">
                <a:solidFill>
                  <a:srgbClr val="FF0000"/>
                </a:solidFill>
                <a:latin typeface="굴림" charset="-127"/>
              </a:rPr>
              <a:t>pod network </a:t>
            </a:r>
            <a:r>
              <a:rPr lang="ko-KR" altLang="en-US" dirty="0">
                <a:solidFill>
                  <a:srgbClr val="FF0000"/>
                </a:solidFill>
                <a:latin typeface="굴림" charset="-127"/>
              </a:rPr>
              <a:t>혹은 </a:t>
            </a:r>
            <a:r>
              <a:rPr lang="en-US" altLang="ko-KR" dirty="0">
                <a:solidFill>
                  <a:srgbClr val="FF0000"/>
                </a:solidFill>
                <a:latin typeface="굴림" charset="-127"/>
              </a:rPr>
              <a:t>service network</a:t>
            </a:r>
            <a:r>
              <a:rPr lang="ko-KR" altLang="en-US" dirty="0">
                <a:solidFill>
                  <a:srgbClr val="FF0000"/>
                </a:solidFill>
                <a:latin typeface="굴림" charset="-127"/>
              </a:rPr>
              <a:t>에서 동작하는 </a:t>
            </a:r>
            <a:r>
              <a:rPr lang="en-US" altLang="ko-KR" dirty="0">
                <a:solidFill>
                  <a:srgbClr val="FF0000"/>
                </a:solidFill>
                <a:latin typeface="굴림" charset="-127"/>
              </a:rPr>
              <a:t>pod </a:t>
            </a:r>
            <a:r>
              <a:rPr lang="ko-KR" altLang="en-US" dirty="0">
                <a:solidFill>
                  <a:srgbClr val="FF0000"/>
                </a:solidFill>
                <a:latin typeface="굴림" charset="-127"/>
              </a:rPr>
              <a:t>혹은 </a:t>
            </a:r>
            <a:r>
              <a:rPr lang="en-US" altLang="ko-KR" dirty="0">
                <a:solidFill>
                  <a:srgbClr val="FF0000"/>
                </a:solidFill>
                <a:latin typeface="굴림" charset="-127"/>
              </a:rPr>
              <a:t>service</a:t>
            </a:r>
            <a:r>
              <a:rPr lang="ko-KR" altLang="en-US" dirty="0">
                <a:solidFill>
                  <a:srgbClr val="FF0000"/>
                </a:solidFill>
                <a:latin typeface="굴림" charset="-127"/>
              </a:rPr>
              <a:t>를 </a:t>
            </a:r>
            <a:r>
              <a:rPr lang="en-US" altLang="ko-KR" dirty="0">
                <a:solidFill>
                  <a:srgbClr val="FF0000"/>
                </a:solidFill>
                <a:latin typeface="굴림" charset="-127"/>
              </a:rPr>
              <a:t>localhost </a:t>
            </a:r>
            <a:r>
              <a:rPr lang="ko-KR" altLang="en-US" dirty="0">
                <a:solidFill>
                  <a:srgbClr val="FF0000"/>
                </a:solidFill>
                <a:latin typeface="굴림" charset="-127"/>
              </a:rPr>
              <a:t>혹은 해당 </a:t>
            </a:r>
            <a:r>
              <a:rPr lang="en-US" altLang="ko-KR" dirty="0">
                <a:solidFill>
                  <a:srgbClr val="FF0000"/>
                </a:solidFill>
                <a:latin typeface="굴림" charset="-127"/>
              </a:rPr>
              <a:t>node</a:t>
            </a:r>
            <a:r>
              <a:rPr lang="ko-KR" altLang="en-US" dirty="0">
                <a:solidFill>
                  <a:srgbClr val="FF0000"/>
                </a:solidFill>
                <a:latin typeface="굴림" charset="-127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굴림" charset="-127"/>
              </a:rPr>
              <a:t>IP</a:t>
            </a:r>
            <a:r>
              <a:rPr lang="ko-KR" altLang="en-US" dirty="0">
                <a:solidFill>
                  <a:srgbClr val="FF0000"/>
                </a:solidFill>
                <a:latin typeface="굴림" charset="-127"/>
              </a:rPr>
              <a:t>로 접근 가능</a:t>
            </a:r>
            <a:r>
              <a:rPr lang="ko-KR" altLang="en-US" dirty="0">
                <a:latin typeface="굴림" charset="-127"/>
              </a:rPr>
              <a:t>하도록 해 줌</a:t>
            </a:r>
            <a:r>
              <a:rPr lang="en-US" altLang="ko-KR" dirty="0">
                <a:latin typeface="굴림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굴림" charset="-127"/>
              </a:rPr>
              <a:t>- submariner</a:t>
            </a:r>
            <a:r>
              <a:rPr lang="ko-KR" altLang="en-US" dirty="0">
                <a:latin typeface="굴림" charset="-127"/>
              </a:rPr>
              <a:t>에서는 </a:t>
            </a:r>
            <a:r>
              <a:rPr lang="en-US" altLang="ko-KR" dirty="0" err="1">
                <a:latin typeface="굴림" charset="-127"/>
              </a:rPr>
              <a:t>NodePort</a:t>
            </a:r>
            <a:r>
              <a:rPr lang="en-US" altLang="ko-KR" dirty="0">
                <a:latin typeface="굴림" charset="-127"/>
              </a:rPr>
              <a:t> </a:t>
            </a:r>
            <a:r>
              <a:rPr lang="ko-KR" altLang="en-US" dirty="0">
                <a:latin typeface="굴림" charset="-127"/>
              </a:rPr>
              <a:t>서비스에 대한 </a:t>
            </a:r>
            <a:r>
              <a:rPr lang="en-US" altLang="ko-KR" dirty="0">
                <a:latin typeface="굴림" charset="-127"/>
              </a:rPr>
              <a:t>export</a:t>
            </a:r>
            <a:r>
              <a:rPr lang="ko-KR" altLang="en-US" dirty="0">
                <a:latin typeface="굴림" charset="-127"/>
              </a:rPr>
              <a:t>를 지원하지 않기에</a:t>
            </a:r>
            <a:r>
              <a:rPr lang="en-US" altLang="ko-KR" dirty="0">
                <a:latin typeface="굴림" charset="-127"/>
              </a:rPr>
              <a:t>, </a:t>
            </a:r>
            <a:r>
              <a:rPr lang="en-US" altLang="ko-KR" b="1" dirty="0">
                <a:solidFill>
                  <a:srgbClr val="FF0000"/>
                </a:solidFill>
                <a:latin typeface="굴림" charset="-127"/>
              </a:rPr>
              <a:t>L4 S/W(</a:t>
            </a:r>
            <a:r>
              <a:rPr lang="ko-KR" altLang="en-US" b="1" dirty="0">
                <a:solidFill>
                  <a:srgbClr val="FF0000"/>
                </a:solidFill>
                <a:latin typeface="굴림" charset="-127"/>
              </a:rPr>
              <a:t>예</a:t>
            </a:r>
            <a:r>
              <a:rPr lang="en-US" altLang="ko-KR" b="1" dirty="0">
                <a:solidFill>
                  <a:srgbClr val="FF0000"/>
                </a:solidFill>
                <a:latin typeface="굴림" charset="-127"/>
              </a:rPr>
              <a:t>: </a:t>
            </a:r>
            <a:r>
              <a:rPr lang="en-US" altLang="ko-KR" b="1" dirty="0" err="1">
                <a:solidFill>
                  <a:srgbClr val="FF0000"/>
                </a:solidFill>
                <a:latin typeface="굴림" charset="-127"/>
              </a:rPr>
              <a:t>HAProxy</a:t>
            </a:r>
            <a:r>
              <a:rPr lang="en-US" altLang="ko-KR" b="1" dirty="0">
                <a:solidFill>
                  <a:srgbClr val="FF0000"/>
                </a:solidFill>
                <a:latin typeface="굴림" charset="-127"/>
              </a:rPr>
              <a:t>) pod</a:t>
            </a:r>
            <a:r>
              <a:rPr lang="ko-KR" altLang="en-US" b="1" dirty="0">
                <a:solidFill>
                  <a:srgbClr val="FF0000"/>
                </a:solidFill>
                <a:latin typeface="굴림" charset="-127"/>
              </a:rPr>
              <a:t>를 </a:t>
            </a:r>
            <a:r>
              <a:rPr lang="en-US" altLang="ko-KR" b="1" dirty="0">
                <a:solidFill>
                  <a:srgbClr val="FF0000"/>
                </a:solidFill>
                <a:latin typeface="굴림" charset="-127"/>
              </a:rPr>
              <a:t>select</a:t>
            </a:r>
            <a:r>
              <a:rPr lang="ko-KR" altLang="en-US" b="1" dirty="0">
                <a:solidFill>
                  <a:srgbClr val="FF0000"/>
                </a:solidFill>
                <a:latin typeface="굴림" charset="-127"/>
              </a:rPr>
              <a:t>하는 </a:t>
            </a:r>
            <a:r>
              <a:rPr lang="en-US" altLang="ko-KR" b="1" dirty="0" err="1">
                <a:solidFill>
                  <a:srgbClr val="FF0000"/>
                </a:solidFill>
                <a:latin typeface="굴림" charset="-127"/>
              </a:rPr>
              <a:t>NodePort</a:t>
            </a:r>
            <a:r>
              <a:rPr lang="en-US" altLang="ko-KR" b="1" dirty="0">
                <a:solidFill>
                  <a:srgbClr val="FF0000"/>
                </a:solidFill>
                <a:latin typeface="굴림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굴림" charset="-127"/>
              </a:rPr>
              <a:t>서비스를 구성하여</a:t>
            </a:r>
            <a:r>
              <a:rPr lang="en-US" altLang="ko-KR" b="1" dirty="0">
                <a:solidFill>
                  <a:srgbClr val="FF0000"/>
                </a:solidFill>
                <a:latin typeface="굴림" charset="-127"/>
              </a:rPr>
              <a:t>, L4 S/W pod</a:t>
            </a:r>
            <a:r>
              <a:rPr lang="ko-KR" altLang="en-US" b="1" dirty="0">
                <a:solidFill>
                  <a:srgbClr val="FF0000"/>
                </a:solidFill>
                <a:latin typeface="굴림" charset="-127"/>
              </a:rPr>
              <a:t>에서 </a:t>
            </a:r>
            <a:r>
              <a:rPr lang="en-US" altLang="ko-KR" b="1" dirty="0" err="1">
                <a:solidFill>
                  <a:srgbClr val="FF0000"/>
                </a:solidFill>
                <a:latin typeface="굴림" charset="-127"/>
              </a:rPr>
              <a:t>ClusterIP</a:t>
            </a:r>
            <a:r>
              <a:rPr lang="en-US" altLang="ko-KR" b="1" dirty="0">
                <a:solidFill>
                  <a:srgbClr val="FF0000"/>
                </a:solidFill>
                <a:latin typeface="굴림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굴림" charset="-127"/>
              </a:rPr>
              <a:t>서비스</a:t>
            </a:r>
            <a:r>
              <a:rPr lang="en-US" altLang="ko-KR" b="1" dirty="0">
                <a:solidFill>
                  <a:srgbClr val="FF0000"/>
                </a:solidFill>
                <a:latin typeface="굴림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굴림" charset="-127"/>
              </a:rPr>
              <a:t>他 클러스터로 </a:t>
            </a:r>
            <a:r>
              <a:rPr lang="en-US" altLang="ko-KR" b="1" dirty="0">
                <a:solidFill>
                  <a:srgbClr val="FF0000"/>
                </a:solidFill>
                <a:latin typeface="굴림" charset="-127"/>
              </a:rPr>
              <a:t>export</a:t>
            </a:r>
            <a:r>
              <a:rPr lang="ko-KR" altLang="en-US" b="1" dirty="0">
                <a:solidFill>
                  <a:srgbClr val="FF0000"/>
                </a:solidFill>
                <a:latin typeface="굴림" charset="-127"/>
              </a:rPr>
              <a:t>할</a:t>
            </a:r>
            <a:r>
              <a:rPr lang="en-US" altLang="ko-KR" b="1" dirty="0">
                <a:solidFill>
                  <a:srgbClr val="FF0000"/>
                </a:solidFill>
                <a:latin typeface="굴림" charset="-127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굴림" charset="-127"/>
              </a:rPr>
              <a:t>로 </a:t>
            </a:r>
            <a:r>
              <a:rPr lang="en-US" altLang="ko-KR" b="1" dirty="0">
                <a:solidFill>
                  <a:srgbClr val="FF0000"/>
                </a:solidFill>
                <a:latin typeface="굴림" charset="-127"/>
              </a:rPr>
              <a:t>TCP/UDP redirection</a:t>
            </a:r>
            <a:r>
              <a:rPr lang="ko-KR" altLang="en-US" dirty="0">
                <a:latin typeface="굴림" charset="-127"/>
              </a:rPr>
              <a:t>을 할 수도 있음</a:t>
            </a:r>
            <a:r>
              <a:rPr lang="en-US" altLang="ko-KR" dirty="0">
                <a:latin typeface="굴림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F8E0202-6A53-43B0-96F5-F92839731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2320"/>
              </p:ext>
            </p:extLst>
          </p:nvPr>
        </p:nvGraphicFramePr>
        <p:xfrm>
          <a:off x="683568" y="2098787"/>
          <a:ext cx="9082321" cy="425450"/>
        </p:xfrm>
        <a:graphic>
          <a:graphicData uri="http://schemas.openxmlformats.org/drawingml/2006/table">
            <a:tbl>
              <a:tblPr/>
              <a:tblGrid>
                <a:gridCol w="9082321">
                  <a:extLst>
                    <a:ext uri="{9D8B030D-6E8A-4147-A177-3AD203B41FA5}">
                      <a16:colId xmlns:a16="http://schemas.microsoft.com/office/drawing/2014/main" val="835260965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kumimoji="1" lang="en-US" kern="1200" dirty="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  <a:cs typeface="+mn-cs"/>
                        </a:rPr>
                        <a:t>$ </a:t>
                      </a:r>
                      <a:r>
                        <a:rPr kumimoji="1" lang="en-US" kern="1200" dirty="0" err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  <a:cs typeface="+mn-cs"/>
                        </a:rPr>
                        <a:t>kubectl</a:t>
                      </a:r>
                      <a:r>
                        <a:rPr kumimoji="1" lang="en-US" kern="1200" dirty="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  <a:cs typeface="+mn-cs"/>
                        </a:rPr>
                        <a:t> port-forward -n </a:t>
                      </a:r>
                      <a:r>
                        <a:rPr kumimoji="1" lang="en-US" kern="1200" dirty="0" err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  <a:cs typeface="+mn-cs"/>
                        </a:rPr>
                        <a:t>etri</a:t>
                      </a:r>
                      <a:r>
                        <a:rPr kumimoji="1" lang="en-US" kern="1200" dirty="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  <a:cs typeface="+mn-cs"/>
                        </a:rPr>
                        <a:t> service/</a:t>
                      </a:r>
                      <a:r>
                        <a:rPr kumimoji="1" lang="en-US" kern="1200" dirty="0" err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  <a:cs typeface="+mn-cs"/>
                        </a:rPr>
                        <a:t>cedge</a:t>
                      </a:r>
                      <a:r>
                        <a:rPr kumimoji="1" lang="en-US" kern="1200" dirty="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  <a:cs typeface="+mn-cs"/>
                        </a:rPr>
                        <a:t>-agent 10000:8080 --address 0.0.0.0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012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8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이동에 따른 클러스터간 </a:t>
            </a:r>
            <a:r>
              <a:rPr kumimoji="0" lang="ko-KR" altLang="en-US" sz="20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무중단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서비스 연결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27</a:t>
            </a:fld>
            <a:endParaRPr lang="ko-KR" altLang="en-US" dirty="0">
              <a:latin typeface="+mn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783F66-4591-48C2-A61B-F484A6764402}"/>
              </a:ext>
            </a:extLst>
          </p:cNvPr>
          <p:cNvSpPr/>
          <p:nvPr/>
        </p:nvSpPr>
        <p:spPr>
          <a:xfrm>
            <a:off x="571179" y="1556970"/>
            <a:ext cx="5506636" cy="443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service/pod migration </a:t>
            </a:r>
            <a:r>
              <a:rPr lang="ko-KR" altLang="en-US" dirty="0"/>
              <a:t>시 서비스 연결 시나리오</a:t>
            </a:r>
            <a:endParaRPr lang="en-US" altLang="ko-KR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96B8D52-B341-423D-9EEC-A3D0A942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32F2E65C-88BD-4E07-BD05-459D27379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152422"/>
            <a:ext cx="7680176" cy="42336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EBE683-3A5B-44D7-B35F-128411BC7891}"/>
              </a:ext>
            </a:extLst>
          </p:cNvPr>
          <p:cNvSpPr/>
          <p:nvPr/>
        </p:nvSpPr>
        <p:spPr>
          <a:xfrm>
            <a:off x="7793971" y="1328296"/>
            <a:ext cx="4070752" cy="460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 algn="just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① </a:t>
            </a:r>
            <a:r>
              <a:rPr lang="en-US" altLang="ko-KR" dirty="0"/>
              <a:t>NORTH cluster</a:t>
            </a:r>
            <a:r>
              <a:rPr lang="ko-KR" altLang="en-US" dirty="0"/>
              <a:t>에 </a:t>
            </a:r>
            <a:r>
              <a:rPr lang="en-US" altLang="ko-KR" dirty="0" err="1"/>
              <a:t>vlc</a:t>
            </a:r>
            <a:r>
              <a:rPr lang="en-US" altLang="ko-KR" dirty="0"/>
              <a:t>-http </a:t>
            </a:r>
            <a:r>
              <a:rPr lang="ko-KR" altLang="en-US" dirty="0"/>
              <a:t>미디어 제공 </a:t>
            </a:r>
            <a:r>
              <a:rPr lang="en-US" altLang="ko-KR" dirty="0"/>
              <a:t>pod </a:t>
            </a:r>
            <a:r>
              <a:rPr lang="ko-KR" altLang="en-US" dirty="0"/>
              <a:t>및 서비스 배포</a:t>
            </a:r>
            <a:r>
              <a:rPr lang="en-US" altLang="ko-KR" dirty="0"/>
              <a:t>(</a:t>
            </a:r>
            <a:r>
              <a:rPr lang="en-US" altLang="ko-KR" dirty="0" err="1"/>
              <a:t>vlc</a:t>
            </a:r>
            <a:r>
              <a:rPr lang="en-US" altLang="ko-KR" dirty="0"/>
              <a:t>-http)</a:t>
            </a:r>
            <a:endParaRPr lang="ko-KR" altLang="en-US" dirty="0"/>
          </a:p>
          <a:p>
            <a:pPr marL="381000" indent="-381000" algn="just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② </a:t>
            </a:r>
            <a:r>
              <a:rPr lang="en-US" altLang="ko-KR" dirty="0"/>
              <a:t>Fail-over</a:t>
            </a:r>
            <a:r>
              <a:rPr lang="ko-KR" altLang="en-US" dirty="0"/>
              <a:t>를 지원할 수 있는 </a:t>
            </a:r>
            <a:r>
              <a:rPr lang="en-US" altLang="ko-KR" dirty="0"/>
              <a:t>TCP </a:t>
            </a:r>
            <a:r>
              <a:rPr lang="ko-KR" altLang="en-US" dirty="0"/>
              <a:t>기반 </a:t>
            </a:r>
            <a:r>
              <a:rPr lang="en-US" altLang="ko-KR" dirty="0"/>
              <a:t>proxy pod </a:t>
            </a:r>
            <a:r>
              <a:rPr lang="ko-KR" altLang="en-US" dirty="0"/>
              <a:t>및 서비스 배포</a:t>
            </a:r>
            <a:r>
              <a:rPr lang="en-US" altLang="ko-KR" dirty="0"/>
              <a:t>(proxy-</a:t>
            </a:r>
            <a:r>
              <a:rPr lang="en-US" altLang="ko-KR" dirty="0" err="1"/>
              <a:t>vlc</a:t>
            </a:r>
            <a:r>
              <a:rPr lang="en-US" altLang="ko-KR" dirty="0"/>
              <a:t>-http)</a:t>
            </a:r>
          </a:p>
          <a:p>
            <a:pPr marL="381000" indent="-381000" algn="just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dirty="0"/>
              <a:t>③  </a:t>
            </a:r>
            <a:r>
              <a:rPr lang="en-US" altLang="ko-KR" dirty="0" err="1"/>
              <a:t>client는</a:t>
            </a:r>
            <a:r>
              <a:rPr lang="en-US" altLang="ko-KR" dirty="0"/>
              <a:t> </a:t>
            </a:r>
            <a:r>
              <a:rPr lang="en-US" altLang="ko-KR" dirty="0" err="1"/>
              <a:t>vlc</a:t>
            </a:r>
            <a:r>
              <a:rPr lang="en-US" altLang="ko-KR" dirty="0"/>
              <a:t>(</a:t>
            </a:r>
            <a:r>
              <a:rPr lang="en-US" altLang="ko-KR" dirty="0" err="1"/>
              <a:t>VideoOnLan</a:t>
            </a:r>
            <a:r>
              <a:rPr lang="en-US" altLang="ko-KR" dirty="0"/>
              <a:t>) </a:t>
            </a:r>
            <a:r>
              <a:rPr lang="en-US" altLang="ko-KR" dirty="0" err="1"/>
              <a:t>클라이언트</a:t>
            </a:r>
            <a:r>
              <a:rPr lang="en-US" altLang="ko-KR" dirty="0"/>
              <a:t> </a:t>
            </a:r>
            <a:r>
              <a:rPr lang="en-US" altLang="ko-KR" dirty="0" err="1"/>
              <a:t>프로그램을</a:t>
            </a:r>
            <a:r>
              <a:rPr lang="en-US" altLang="ko-KR" dirty="0"/>
              <a:t> </a:t>
            </a:r>
            <a:r>
              <a:rPr lang="en-US" altLang="ko-KR" dirty="0" err="1"/>
              <a:t>이용하여</a:t>
            </a:r>
            <a:r>
              <a:rPr lang="en-US" altLang="ko-KR" dirty="0"/>
              <a:t> </a:t>
            </a:r>
            <a:r>
              <a:rPr lang="en-US" altLang="ko-KR" dirty="0" err="1"/>
              <a:t>vlc</a:t>
            </a:r>
            <a:r>
              <a:rPr lang="en-US" altLang="ko-KR" dirty="0"/>
              <a:t>-http </a:t>
            </a:r>
            <a:r>
              <a:rPr lang="en-US" altLang="ko-KR" dirty="0" err="1"/>
              <a:t>서버에</a:t>
            </a:r>
            <a:r>
              <a:rPr lang="en-US" altLang="ko-KR" dirty="0"/>
              <a:t> </a:t>
            </a:r>
            <a:r>
              <a:rPr lang="en-US" altLang="ko-KR" dirty="0" err="1"/>
              <a:t>접속</a:t>
            </a:r>
            <a:r>
              <a:rPr lang="en-US" altLang="ko-KR" dirty="0"/>
              <a:t> 및 </a:t>
            </a:r>
            <a:r>
              <a:rPr lang="en-US" altLang="ko-KR" dirty="0" err="1"/>
              <a:t>동영상</a:t>
            </a:r>
            <a:r>
              <a:rPr lang="en-US" altLang="ko-KR" dirty="0"/>
              <a:t> </a:t>
            </a:r>
            <a:r>
              <a:rPr lang="en-US" altLang="ko-KR" dirty="0" err="1"/>
              <a:t>스트리밍</a:t>
            </a:r>
            <a:r>
              <a:rPr lang="en-US" altLang="ko-KR" dirty="0"/>
              <a:t> </a:t>
            </a:r>
            <a:r>
              <a:rPr lang="en-US" altLang="ko-KR" dirty="0" err="1"/>
              <a:t>재생</a:t>
            </a:r>
            <a:endParaRPr lang="en-US" altLang="ko-KR" dirty="0"/>
          </a:p>
          <a:p>
            <a:pPr marL="381000" indent="-381000" algn="just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</a:pPr>
            <a:endParaRPr lang="ko-KR" altLang="en-US" sz="1400" kern="0" spc="0" dirty="0">
              <a:solidFill>
                <a:srgbClr val="000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9238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이동에 따른 클러스터간 </a:t>
            </a:r>
            <a:r>
              <a:rPr kumimoji="0" lang="ko-KR" altLang="en-US" sz="20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무중단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서비스 연결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28</a:t>
            </a:fld>
            <a:endParaRPr lang="ko-KR" altLang="en-US" dirty="0">
              <a:latin typeface="+mn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783F66-4591-48C2-A61B-F484A6764402}"/>
              </a:ext>
            </a:extLst>
          </p:cNvPr>
          <p:cNvSpPr/>
          <p:nvPr/>
        </p:nvSpPr>
        <p:spPr>
          <a:xfrm>
            <a:off x="571179" y="1556970"/>
            <a:ext cx="5506636" cy="443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service/pod migration </a:t>
            </a:r>
            <a:r>
              <a:rPr lang="ko-KR" altLang="en-US" dirty="0"/>
              <a:t>시 서비스 연결 시나리오</a:t>
            </a:r>
            <a:endParaRPr lang="en-US" altLang="ko-KR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96B8D52-B341-423D-9EEC-A3D0A942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EBE683-3A5B-44D7-B35F-128411BC7891}"/>
              </a:ext>
            </a:extLst>
          </p:cNvPr>
          <p:cNvSpPr/>
          <p:nvPr/>
        </p:nvSpPr>
        <p:spPr>
          <a:xfrm>
            <a:off x="7781118" y="1150955"/>
            <a:ext cx="4083605" cy="364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 algn="just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dirty="0"/>
              <a:t>④ SOUTH cluster</a:t>
            </a:r>
            <a:r>
              <a:rPr lang="ko-KR" altLang="en-US" dirty="0"/>
              <a:t>에 </a:t>
            </a:r>
            <a:r>
              <a:rPr lang="en-US" altLang="ko-KR" dirty="0"/>
              <a:t>migration pod </a:t>
            </a:r>
            <a:r>
              <a:rPr lang="ko-KR" altLang="en-US" dirty="0"/>
              <a:t>및 서비스 배포</a:t>
            </a:r>
            <a:r>
              <a:rPr lang="en-US" altLang="ko-KR" dirty="0"/>
              <a:t>(</a:t>
            </a:r>
            <a:r>
              <a:rPr lang="en-US" altLang="ko-KR" dirty="0" err="1"/>
              <a:t>vlc</a:t>
            </a:r>
            <a:r>
              <a:rPr lang="en-US" altLang="ko-KR" dirty="0"/>
              <a:t>-http)</a:t>
            </a:r>
          </a:p>
          <a:p>
            <a:pPr marL="381000" indent="-38100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dirty="0"/>
              <a:t>     migration pod </a:t>
            </a:r>
            <a:r>
              <a:rPr lang="ko-KR" altLang="en-US" dirty="0"/>
              <a:t>및 서비스 배포 시 </a:t>
            </a:r>
            <a:r>
              <a:rPr lang="en-US" altLang="ko-KR" dirty="0"/>
              <a:t>stateful pod</a:t>
            </a:r>
            <a:r>
              <a:rPr lang="ko-KR" altLang="en-US" dirty="0"/>
              <a:t>의 </a:t>
            </a:r>
            <a:r>
              <a:rPr lang="en-US" altLang="ko-KR" dirty="0"/>
              <a:t>live -migration </a:t>
            </a:r>
            <a:r>
              <a:rPr lang="ko-KR" altLang="en-US" dirty="0"/>
              <a:t>지원을 위해서 </a:t>
            </a:r>
            <a:r>
              <a:rPr lang="en-US" altLang="ko-KR" dirty="0"/>
              <a:t>checkpoint </a:t>
            </a:r>
            <a:r>
              <a:rPr lang="ko-KR" altLang="en-US" dirty="0"/>
              <a:t>기능을 활용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docker checkpoint </a:t>
            </a:r>
            <a:r>
              <a:rPr lang="ko-KR" altLang="en-US" dirty="0"/>
              <a:t>기능의 </a:t>
            </a:r>
            <a:r>
              <a:rPr lang="en-US" altLang="ko-KR" dirty="0" err="1"/>
              <a:t>kubernetes</a:t>
            </a:r>
            <a:r>
              <a:rPr lang="en-US" altLang="ko-KR" dirty="0"/>
              <a:t> </a:t>
            </a:r>
            <a:r>
              <a:rPr lang="en-US" altLang="ko-KR" dirty="0" err="1"/>
              <a:t>containerd</a:t>
            </a:r>
            <a:r>
              <a:rPr lang="en-US" altLang="ko-KR" dirty="0"/>
              <a:t> </a:t>
            </a:r>
            <a:r>
              <a:rPr lang="ko-KR" altLang="en-US" dirty="0"/>
              <a:t>인터페이스와 연계 필요</a:t>
            </a:r>
            <a:r>
              <a:rPr lang="en-US" altLang="ko-KR" dirty="0"/>
              <a:t>).</a:t>
            </a:r>
            <a:endParaRPr lang="ko-KR" alt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B0A8A4D-815E-448C-A0B7-FD30CC8E2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07" y="2192354"/>
            <a:ext cx="7765211" cy="428054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7050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2891D53-BEF6-43A0-AED8-938D601F9BC5}"/>
              </a:ext>
            </a:extLst>
          </p:cNvPr>
          <p:cNvGrpSpPr/>
          <p:nvPr/>
        </p:nvGrpSpPr>
        <p:grpSpPr>
          <a:xfrm>
            <a:off x="0" y="2353292"/>
            <a:ext cx="12192000" cy="4503626"/>
            <a:chOff x="0" y="2353292"/>
            <a:chExt cx="12192000" cy="450362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25EA2B0-9A31-41D3-9C30-E1CA91416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l="29389" t="50546" r="728"/>
            <a:stretch/>
          </p:blipFill>
          <p:spPr>
            <a:xfrm>
              <a:off x="0" y="2393738"/>
              <a:ext cx="12192000" cy="446318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D24A714-523E-48E3-A49C-528C5E90D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" t="2803" r="54388" b="8696"/>
            <a:stretch/>
          </p:blipFill>
          <p:spPr>
            <a:xfrm>
              <a:off x="8754786" y="2353292"/>
              <a:ext cx="1913214" cy="2443861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47628" y="671513"/>
            <a:ext cx="7463172" cy="544103"/>
          </a:xfrm>
        </p:spPr>
        <p:txBody>
          <a:bodyPr>
            <a:noAutofit/>
          </a:bodyPr>
          <a:lstStyle/>
          <a:p>
            <a:pPr algn="l"/>
            <a:r>
              <a:rPr lang="ko-KR" altLang="en-US" sz="2700" dirty="0"/>
              <a:t>목차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0C15469-4A7D-4265-B2B9-69A89AF9E6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65354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22952E43-C987-4392-B6E3-1FD862C46C68}"/>
              </a:ext>
            </a:extLst>
          </p:cNvPr>
          <p:cNvGrpSpPr/>
          <p:nvPr/>
        </p:nvGrpSpPr>
        <p:grpSpPr>
          <a:xfrm>
            <a:off x="695400" y="674125"/>
            <a:ext cx="10873208" cy="1026683"/>
            <a:chOff x="-574602" y="619489"/>
            <a:chExt cx="10873208" cy="1026683"/>
          </a:xfrm>
        </p:grpSpPr>
        <p:sp>
          <p:nvSpPr>
            <p:cNvPr id="48" name="Shape 193">
              <a:extLst>
                <a:ext uri="{FF2B5EF4-FFF2-40B4-BE49-F238E27FC236}">
                  <a16:creationId xmlns:a16="http://schemas.microsoft.com/office/drawing/2014/main" id="{4DCDB8AB-701E-4D02-84D8-0EE1D0F535AD}"/>
                </a:ext>
              </a:extLst>
            </p:cNvPr>
            <p:cNvSpPr/>
            <p:nvPr/>
          </p:nvSpPr>
          <p:spPr>
            <a:xfrm>
              <a:off x="-574602" y="619489"/>
              <a:ext cx="41764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>
                <a:buSzPct val="25000"/>
              </a:pPr>
              <a:r>
                <a:rPr lang="en-US" altLang="ko-KR" sz="6600" dirty="0">
                  <a:solidFill>
                    <a:srgbClr val="323E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C</a:t>
              </a:r>
              <a:r>
                <a:rPr lang="en-US" altLang="ko-KR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ontents</a:t>
              </a:r>
              <a:endParaRPr lang="ko-KR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79C7048-ECA8-4E81-9E38-B44AD52062F8}"/>
                </a:ext>
              </a:extLst>
            </p:cNvPr>
            <p:cNvCxnSpPr>
              <a:cxnSpLocks/>
            </p:cNvCxnSpPr>
            <p:nvPr/>
          </p:nvCxnSpPr>
          <p:spPr>
            <a:xfrm>
              <a:off x="-430586" y="1646172"/>
              <a:ext cx="10729192" cy="0"/>
            </a:xfrm>
            <a:prstGeom prst="line">
              <a:avLst/>
            </a:prstGeom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hape 194">
            <a:extLst>
              <a:ext uri="{FF2B5EF4-FFF2-40B4-BE49-F238E27FC236}">
                <a16:creationId xmlns:a16="http://schemas.microsoft.com/office/drawing/2014/main" id="{FA03C491-82DB-4D9C-85B2-B108F3413B63}"/>
              </a:ext>
            </a:extLst>
          </p:cNvPr>
          <p:cNvSpPr txBox="1"/>
          <p:nvPr/>
        </p:nvSpPr>
        <p:spPr>
          <a:xfrm>
            <a:off x="849778" y="2780928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나눔고딕 ExtraBold" panose="020D0904000000000000" pitchFamily="50" charset="-127"/>
              </a:rPr>
              <a:t>Ⅰ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+mn-lt"/>
              <a:ea typeface="나눔고딕 ExtraBold" panose="020D0904000000000000" pitchFamily="50" charset="-127"/>
            </a:endParaRPr>
          </a:p>
        </p:txBody>
      </p:sp>
      <p:sp>
        <p:nvSpPr>
          <p:cNvPr id="15" name="Shape 194">
            <a:extLst>
              <a:ext uri="{FF2B5EF4-FFF2-40B4-BE49-F238E27FC236}">
                <a16:creationId xmlns:a16="http://schemas.microsoft.com/office/drawing/2014/main" id="{02A8A2D3-4DF0-41A7-A9AE-0337FE8B679B}"/>
              </a:ext>
            </a:extLst>
          </p:cNvPr>
          <p:cNvSpPr txBox="1"/>
          <p:nvPr/>
        </p:nvSpPr>
        <p:spPr>
          <a:xfrm>
            <a:off x="839415" y="3557228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나눔고딕 ExtraBold" panose="020D0904000000000000" pitchFamily="50" charset="-127"/>
              </a:rPr>
              <a:t>Ⅱ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+mn-lt"/>
              <a:ea typeface="나눔고딕 ExtraBold" panose="020D0904000000000000" pitchFamily="50" charset="-127"/>
            </a:endParaRPr>
          </a:p>
        </p:txBody>
      </p:sp>
      <p:sp>
        <p:nvSpPr>
          <p:cNvPr id="16" name="Shape 194">
            <a:extLst>
              <a:ext uri="{FF2B5EF4-FFF2-40B4-BE49-F238E27FC236}">
                <a16:creationId xmlns:a16="http://schemas.microsoft.com/office/drawing/2014/main" id="{95FAB2C3-7F34-4D1A-923C-D62254EC3A65}"/>
              </a:ext>
            </a:extLst>
          </p:cNvPr>
          <p:cNvSpPr txBox="1"/>
          <p:nvPr/>
        </p:nvSpPr>
        <p:spPr>
          <a:xfrm>
            <a:off x="839415" y="4360162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나눔고딕 ExtraBold" panose="020D0904000000000000" pitchFamily="50" charset="-127"/>
              </a:rPr>
              <a:t>Ⅲ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+mn-lt"/>
              <a:ea typeface="나눔고딕 ExtraBold" panose="020D0904000000000000" pitchFamily="50" charset="-127"/>
            </a:endParaRPr>
          </a:p>
        </p:txBody>
      </p:sp>
      <p:sp>
        <p:nvSpPr>
          <p:cNvPr id="17" name="Shape 194">
            <a:extLst>
              <a:ext uri="{FF2B5EF4-FFF2-40B4-BE49-F238E27FC236}">
                <a16:creationId xmlns:a16="http://schemas.microsoft.com/office/drawing/2014/main" id="{04A2EE0F-29A5-4F28-B076-1765C76628BF}"/>
              </a:ext>
            </a:extLst>
          </p:cNvPr>
          <p:cNvSpPr txBox="1"/>
          <p:nvPr/>
        </p:nvSpPr>
        <p:spPr>
          <a:xfrm>
            <a:off x="839416" y="5157192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4800" b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>
                <a:latin typeface="+mn-lt"/>
              </a:rPr>
              <a:t>Ⅳ</a:t>
            </a:r>
            <a:endParaRPr lang="ko-KR" altLang="en-US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DB0561-CFC0-4923-AC2A-53C08BBB916E}"/>
              </a:ext>
            </a:extLst>
          </p:cNvPr>
          <p:cNvSpPr txBox="1"/>
          <p:nvPr/>
        </p:nvSpPr>
        <p:spPr>
          <a:xfrm>
            <a:off x="1631503" y="3598983"/>
            <a:ext cx="4697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</a:rPr>
              <a:t>GS-Link</a:t>
            </a:r>
            <a:r>
              <a:rPr lang="ko-KR" altLang="en-US" sz="2800" b="1" dirty="0">
                <a:solidFill>
                  <a:schemeClr val="bg1"/>
                </a:solidFill>
                <a:latin typeface="+mn-lt"/>
              </a:rPr>
              <a:t> 네트워크 연결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B697C-B59E-4E6A-846B-B56C2E62C109}"/>
              </a:ext>
            </a:extLst>
          </p:cNvPr>
          <p:cNvSpPr txBox="1"/>
          <p:nvPr/>
        </p:nvSpPr>
        <p:spPr>
          <a:xfrm>
            <a:off x="1631503" y="4426974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</a:rPr>
              <a:t>GS-Link</a:t>
            </a:r>
            <a:r>
              <a:rPr lang="ko-KR" altLang="en-US" sz="2800" b="1" dirty="0">
                <a:solidFill>
                  <a:schemeClr val="bg1"/>
                </a:solidFill>
                <a:latin typeface="+mn-lt"/>
              </a:rPr>
              <a:t> 서비스 이동 기술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6918A6-B0E1-461B-BF50-BC88FA6EB00F}"/>
              </a:ext>
            </a:extLst>
          </p:cNvPr>
          <p:cNvSpPr txBox="1"/>
          <p:nvPr/>
        </p:nvSpPr>
        <p:spPr>
          <a:xfrm>
            <a:off x="1631504" y="6058520"/>
            <a:ext cx="2420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</a:rPr>
              <a:t>Future</a:t>
            </a:r>
            <a:r>
              <a:rPr lang="ko-KR" altLang="en-US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lt"/>
              </a:rPr>
              <a:t>works</a:t>
            </a:r>
            <a:endParaRPr lang="ko-KR" altLang="en-US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Shape 194">
            <a:extLst>
              <a:ext uri="{FF2B5EF4-FFF2-40B4-BE49-F238E27FC236}">
                <a16:creationId xmlns:a16="http://schemas.microsoft.com/office/drawing/2014/main" id="{FF462413-898A-4C77-B65A-CA23976E2484}"/>
              </a:ext>
            </a:extLst>
          </p:cNvPr>
          <p:cNvSpPr txBox="1"/>
          <p:nvPr/>
        </p:nvSpPr>
        <p:spPr>
          <a:xfrm>
            <a:off x="849273" y="5955604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4800" b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>
                <a:latin typeface="+mn-lt"/>
                <a:ea typeface="맑은 고딕" panose="020B0503020000020004" pitchFamily="50" charset="-127"/>
              </a:rPr>
              <a:t>Ⅴ</a:t>
            </a:r>
            <a:endParaRPr lang="ko-KR" altLang="en-US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3D8E7A-5B59-40CC-B26D-EA5CAF9BBD87}"/>
              </a:ext>
            </a:extLst>
          </p:cNvPr>
          <p:cNvSpPr txBox="1"/>
          <p:nvPr/>
        </p:nvSpPr>
        <p:spPr>
          <a:xfrm>
            <a:off x="1631503" y="2836029"/>
            <a:ext cx="367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</a:rPr>
              <a:t>GS-Link </a:t>
            </a:r>
            <a:r>
              <a:rPr lang="ko-KR" altLang="en-US" sz="2800" b="1" dirty="0">
                <a:solidFill>
                  <a:schemeClr val="bg1"/>
                </a:solidFill>
                <a:latin typeface="+mn-lt"/>
              </a:rPr>
              <a:t>배경 및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CD935-B25D-41D8-9EC5-89518C05A73B}"/>
              </a:ext>
            </a:extLst>
          </p:cNvPr>
          <p:cNvSpPr txBox="1"/>
          <p:nvPr/>
        </p:nvSpPr>
        <p:spPr>
          <a:xfrm>
            <a:off x="1631503" y="5203365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</a:rPr>
              <a:t>GS-Link</a:t>
            </a:r>
            <a:r>
              <a:rPr lang="ko-KR" altLang="en-US" sz="2800" b="1" dirty="0">
                <a:solidFill>
                  <a:schemeClr val="bg1"/>
                </a:solidFill>
                <a:latin typeface="+mn-lt"/>
              </a:rPr>
              <a:t> 서비스 통합 기술</a:t>
            </a:r>
          </a:p>
        </p:txBody>
      </p:sp>
    </p:spTree>
    <p:extLst>
      <p:ext uri="{BB962C8B-B14F-4D97-AF65-F5344CB8AC3E}">
        <p14:creationId xmlns:p14="http://schemas.microsoft.com/office/powerpoint/2010/main" val="1694365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이동에 따른 클러스터간 </a:t>
            </a:r>
            <a:r>
              <a:rPr kumimoji="0" lang="ko-KR" altLang="en-US" sz="20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무중단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서비스 연결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29</a:t>
            </a:fld>
            <a:endParaRPr lang="ko-KR" altLang="en-US" dirty="0">
              <a:latin typeface="+mn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783F66-4591-48C2-A61B-F484A6764402}"/>
              </a:ext>
            </a:extLst>
          </p:cNvPr>
          <p:cNvSpPr/>
          <p:nvPr/>
        </p:nvSpPr>
        <p:spPr>
          <a:xfrm>
            <a:off x="571179" y="1556970"/>
            <a:ext cx="5506636" cy="443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service/pod migration </a:t>
            </a:r>
            <a:r>
              <a:rPr lang="ko-KR" altLang="en-US" dirty="0"/>
              <a:t>시 서비스 연결 시나리오</a:t>
            </a:r>
            <a:endParaRPr lang="en-US" altLang="ko-KR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96B8D52-B341-423D-9EEC-A3D0A942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EBE683-3A5B-44D7-B35F-128411BC7891}"/>
              </a:ext>
            </a:extLst>
          </p:cNvPr>
          <p:cNvSpPr/>
          <p:nvPr/>
        </p:nvSpPr>
        <p:spPr>
          <a:xfrm>
            <a:off x="7781118" y="1150955"/>
            <a:ext cx="4083605" cy="90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 algn="just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dirty="0"/>
              <a:t>⑤ SOUTH cluster</a:t>
            </a:r>
            <a:r>
              <a:rPr lang="ko-KR" altLang="en-US" dirty="0"/>
              <a:t>에서 </a:t>
            </a:r>
            <a:r>
              <a:rPr lang="en-US" altLang="ko-KR" dirty="0"/>
              <a:t>migration pod </a:t>
            </a:r>
            <a:r>
              <a:rPr lang="ko-KR" altLang="en-US" dirty="0"/>
              <a:t>및 서비스의 내보내기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C64F6C4-AA3B-414C-B44E-E19023AD6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529" y="2159973"/>
            <a:ext cx="8067031" cy="436211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0E4418-A501-4D33-82D6-2B3BB85B2188}"/>
              </a:ext>
            </a:extLst>
          </p:cNvPr>
          <p:cNvSpPr/>
          <p:nvPr/>
        </p:nvSpPr>
        <p:spPr>
          <a:xfrm>
            <a:off x="7935072" y="1960640"/>
            <a:ext cx="3929651" cy="224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8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# </a:t>
            </a:r>
            <a:r>
              <a:rPr lang="en-US" altLang="ko-KR" kern="0" dirty="0" err="1">
                <a:solidFill>
                  <a:srgbClr val="008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subctl</a:t>
            </a:r>
            <a:r>
              <a:rPr lang="en-US" altLang="ko-KR" kern="0" dirty="0">
                <a:solidFill>
                  <a:srgbClr val="008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export service -n &lt;</a:t>
            </a:r>
            <a:r>
              <a:rPr lang="ko-KR" altLang="en-US" kern="0" dirty="0">
                <a:solidFill>
                  <a:srgbClr val="008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네임스페이스</a:t>
            </a:r>
            <a:r>
              <a:rPr lang="en-US" altLang="ko-KR" kern="0" dirty="0">
                <a:solidFill>
                  <a:srgbClr val="008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&gt; &lt;</a:t>
            </a:r>
            <a:r>
              <a:rPr lang="ko-KR" altLang="en-US" kern="0" dirty="0">
                <a:solidFill>
                  <a:srgbClr val="008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내보낼 서비스 이름</a:t>
            </a:r>
            <a:r>
              <a:rPr lang="en-US" altLang="ko-KR" kern="0" dirty="0">
                <a:solidFill>
                  <a:srgbClr val="008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&gt;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381000" indent="-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$ </a:t>
            </a:r>
            <a:r>
              <a:rPr lang="en-US" altLang="ko-KR" kern="0" dirty="0" err="1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subctl</a:t>
            </a:r>
            <a:r>
              <a:rPr lang="en-US" altLang="ko-KR" kern="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export service -n </a:t>
            </a:r>
            <a:r>
              <a:rPr lang="en-US" altLang="ko-KR" kern="0" dirty="0" err="1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etri</a:t>
            </a:r>
            <a:r>
              <a:rPr lang="en-US" altLang="ko-KR" kern="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vlc</a:t>
            </a:r>
            <a:r>
              <a:rPr lang="en-US" altLang="ko-KR" kern="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-http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436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이동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이동에 따른 클러스터간 </a:t>
            </a:r>
            <a:r>
              <a:rPr kumimoji="0" lang="ko-KR" altLang="en-US" sz="20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무중단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서비스 연결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30</a:t>
            </a:fld>
            <a:endParaRPr lang="ko-KR" altLang="en-US" dirty="0">
              <a:latin typeface="+mn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783F66-4591-48C2-A61B-F484A6764402}"/>
              </a:ext>
            </a:extLst>
          </p:cNvPr>
          <p:cNvSpPr/>
          <p:nvPr/>
        </p:nvSpPr>
        <p:spPr>
          <a:xfrm>
            <a:off x="571179" y="1556970"/>
            <a:ext cx="5506636" cy="443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service/pod migration </a:t>
            </a:r>
            <a:r>
              <a:rPr lang="ko-KR" altLang="en-US" dirty="0"/>
              <a:t>시 서비스 연결 시나리오</a:t>
            </a:r>
            <a:endParaRPr lang="en-US" altLang="ko-KR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96B8D52-B341-423D-9EEC-A3D0A942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EBE683-3A5B-44D7-B35F-128411BC7891}"/>
              </a:ext>
            </a:extLst>
          </p:cNvPr>
          <p:cNvSpPr/>
          <p:nvPr/>
        </p:nvSpPr>
        <p:spPr>
          <a:xfrm>
            <a:off x="7781118" y="1150955"/>
            <a:ext cx="4083605" cy="5493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indent="-381000" algn="just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dirty="0"/>
              <a:t>⑥ </a:t>
            </a:r>
            <a:r>
              <a:rPr lang="ko-KR" altLang="en-US" dirty="0"/>
              <a:t> </a:t>
            </a:r>
            <a:r>
              <a:rPr lang="en-US" altLang="ko-KR" dirty="0"/>
              <a:t>NORTH cluster</a:t>
            </a:r>
            <a:r>
              <a:rPr lang="ko-KR" altLang="en-US" dirty="0"/>
              <a:t>에서 </a:t>
            </a:r>
            <a:r>
              <a:rPr lang="en-US" altLang="ko-KR" dirty="0"/>
              <a:t>migration</a:t>
            </a:r>
            <a:r>
              <a:rPr lang="ko-KR" altLang="en-US" dirty="0"/>
              <a:t>이 완료된 </a:t>
            </a:r>
            <a:r>
              <a:rPr lang="en-US" altLang="ko-KR" dirty="0"/>
              <a:t>pod </a:t>
            </a:r>
            <a:r>
              <a:rPr lang="ko-KR" altLang="en-US" dirty="0"/>
              <a:t>및 서비스 삭제</a:t>
            </a:r>
          </a:p>
          <a:p>
            <a:pPr marL="381000" indent="-381000" algn="just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       </a:t>
            </a:r>
            <a:r>
              <a:rPr lang="en-US" altLang="ko-KR" dirty="0"/>
              <a:t>- </a:t>
            </a:r>
            <a:r>
              <a:rPr lang="ko-KR" altLang="en-US" dirty="0"/>
              <a:t>그림과 </a:t>
            </a:r>
            <a:r>
              <a:rPr lang="en-US" altLang="ko-KR" dirty="0"/>
              <a:t>SOUTH cluster</a:t>
            </a:r>
            <a:r>
              <a:rPr lang="ko-KR" altLang="en-US" dirty="0"/>
              <a:t>로 </a:t>
            </a:r>
            <a:r>
              <a:rPr lang="en-US" altLang="ko-KR" dirty="0"/>
              <a:t>migration</a:t>
            </a:r>
            <a:r>
              <a:rPr lang="ko-KR" altLang="en-US" dirty="0"/>
              <a:t>이 완료된 </a:t>
            </a:r>
            <a:r>
              <a:rPr lang="en-US" altLang="ko-KR" dirty="0"/>
              <a:t>pod </a:t>
            </a:r>
            <a:r>
              <a:rPr lang="ko-KR" altLang="en-US" dirty="0"/>
              <a:t>및 서비스</a:t>
            </a:r>
            <a:r>
              <a:rPr lang="en-US" altLang="ko-KR" dirty="0"/>
              <a:t>(</a:t>
            </a:r>
            <a:r>
              <a:rPr lang="en-US" altLang="ko-KR" dirty="0" err="1"/>
              <a:t>vlc</a:t>
            </a:r>
            <a:r>
              <a:rPr lang="en-US" altLang="ko-KR" dirty="0"/>
              <a:t>-http)</a:t>
            </a:r>
            <a:r>
              <a:rPr lang="ko-KR" altLang="en-US" dirty="0"/>
              <a:t>를 </a:t>
            </a:r>
            <a:r>
              <a:rPr lang="en-US" altLang="ko-KR" dirty="0"/>
              <a:t>NORTH cluster</a:t>
            </a:r>
            <a:r>
              <a:rPr lang="ko-KR" altLang="en-US" dirty="0"/>
              <a:t>에서 삭제</a:t>
            </a:r>
          </a:p>
          <a:p>
            <a:pPr marL="381000" indent="-381000" algn="just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       </a:t>
            </a:r>
            <a:r>
              <a:rPr lang="en-US" altLang="ko-KR" dirty="0"/>
              <a:t>- </a:t>
            </a:r>
            <a:r>
              <a:rPr lang="en-US" altLang="ko-KR" dirty="0" err="1"/>
              <a:t>vlc</a:t>
            </a:r>
            <a:r>
              <a:rPr lang="en-US" altLang="ko-KR" dirty="0"/>
              <a:t>-http pod</a:t>
            </a:r>
            <a:r>
              <a:rPr lang="ko-KR" altLang="en-US" dirty="0"/>
              <a:t>와 서비스 삭제와 동시에 로컬 클러스터 도메인 링크는 </a:t>
            </a:r>
            <a:r>
              <a:rPr lang="en-US" altLang="ko-KR" dirty="0"/>
              <a:t>DOWN LINK</a:t>
            </a:r>
            <a:r>
              <a:rPr lang="ko-KR" altLang="en-US" dirty="0"/>
              <a:t>로 상태가 바뀌며</a:t>
            </a:r>
            <a:r>
              <a:rPr lang="en-US" altLang="ko-KR" dirty="0"/>
              <a:t>, proxy-</a:t>
            </a:r>
            <a:r>
              <a:rPr lang="en-US" altLang="ko-KR" dirty="0" err="1"/>
              <a:t>vlc</a:t>
            </a:r>
            <a:r>
              <a:rPr lang="en-US" altLang="ko-KR" dirty="0"/>
              <a:t>-http</a:t>
            </a:r>
            <a:r>
              <a:rPr lang="ko-KR" altLang="en-US" dirty="0"/>
              <a:t>에서는 링크가 활성화</a:t>
            </a:r>
            <a:r>
              <a:rPr lang="en-US" altLang="ko-KR" dirty="0"/>
              <a:t>(UP LINK)</a:t>
            </a:r>
            <a:r>
              <a:rPr lang="ko-KR" altLang="en-US" dirty="0"/>
              <a:t>된 원격 클러스터의 </a:t>
            </a:r>
            <a:r>
              <a:rPr lang="en-US" altLang="ko-KR" dirty="0" err="1"/>
              <a:t>vlc</a:t>
            </a:r>
            <a:r>
              <a:rPr lang="en-US" altLang="ko-KR" dirty="0"/>
              <a:t>-http</a:t>
            </a:r>
            <a:r>
              <a:rPr lang="ko-KR" altLang="en-US" dirty="0"/>
              <a:t>로 </a:t>
            </a:r>
            <a:r>
              <a:rPr lang="en-US" altLang="ko-KR" dirty="0"/>
              <a:t>500ms </a:t>
            </a:r>
            <a:r>
              <a:rPr lang="ko-KR" altLang="en-US" dirty="0"/>
              <a:t>이내 </a:t>
            </a:r>
            <a:r>
              <a:rPr lang="en-US" altLang="ko-KR" dirty="0"/>
              <a:t>fail-over</a:t>
            </a:r>
            <a:endParaRPr lang="ko-KR" altLang="en-US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247B312F-42DE-466C-A636-8C882EEC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627" y="2173686"/>
            <a:ext cx="8075568" cy="436673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37301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026847-61B8-4449-A7C4-267CBE009EA8}"/>
              </a:ext>
            </a:extLst>
          </p:cNvPr>
          <p:cNvGrpSpPr/>
          <p:nvPr/>
        </p:nvGrpSpPr>
        <p:grpSpPr>
          <a:xfrm>
            <a:off x="216042" y="1660188"/>
            <a:ext cx="11975957" cy="1408772"/>
            <a:chOff x="216042" y="1660188"/>
            <a:chExt cx="11975957" cy="140877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216042" y="1660188"/>
              <a:ext cx="11975956" cy="1408772"/>
              <a:chOff x="1193694" y="927100"/>
              <a:chExt cx="7950306" cy="10414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790700" y="927100"/>
                <a:ext cx="7353300" cy="1041400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</a:rPr>
                  <a:t>GS-Link</a:t>
                </a:r>
                <a:r>
                  <a:rPr lang="ko-KR" altLang="en-US" sz="4000" b="1" dirty="0">
                    <a:solidFill>
                      <a:schemeClr val="bg1"/>
                    </a:solidFill>
                  </a:rPr>
                  <a:t> 서비스 통합 기술</a:t>
                </a: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93694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-US" altLang="ko-KR" sz="9600" b="1" dirty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나눔고딕 ExtraBold" panose="020D0904000000000000" pitchFamily="50" charset="-127"/>
                  </a:rPr>
                  <a:t>Ⅳ</a:t>
                </a: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9480376" y="1882527"/>
              <a:ext cx="2711623" cy="1167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880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통합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협업을 위한 다중 클러스터 통합 기술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32</a:t>
            </a:fld>
            <a:endParaRPr lang="ko-KR" altLang="en-US" dirty="0">
              <a:latin typeface="+mn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342089-8C8B-4864-B207-4F831613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96" y="1620415"/>
            <a:ext cx="9210427" cy="50489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871D08-D089-4F8C-8904-4E9462CCCE8C}"/>
              </a:ext>
            </a:extLst>
          </p:cNvPr>
          <p:cNvSpPr/>
          <p:nvPr/>
        </p:nvSpPr>
        <p:spPr>
          <a:xfrm>
            <a:off x="3647728" y="3861048"/>
            <a:ext cx="1339057" cy="194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GS-Link-Manager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CCBAD4-0B5E-433E-A241-EC74A524DBAD}"/>
              </a:ext>
            </a:extLst>
          </p:cNvPr>
          <p:cNvSpPr/>
          <p:nvPr/>
        </p:nvSpPr>
        <p:spPr>
          <a:xfrm>
            <a:off x="6990324" y="1698731"/>
            <a:ext cx="1123033" cy="194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GS-Link-Agent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AutoShape 2" descr="https://postfiles.pstatic.net/MjAxOTA0MjhfMTc5/MDAxNTU2NDUzMDcyMDA2.5AyVsx7RhuV6P9kLT5ALn2E4iRgYAfeCld8rTEemNvsg.Apb9j43ZPyUKCh2F1wRn1mcxvLXInnmiPdvKiQCv-nYg.JPEG.jerryjoo0304/20190428_134029_HDR.jpg?type=w966">
            <a:extLst>
              <a:ext uri="{FF2B5EF4-FFF2-40B4-BE49-F238E27FC236}">
                <a16:creationId xmlns:a16="http://schemas.microsoft.com/office/drawing/2014/main" id="{91923D59-405F-4C77-A28D-CC5F6E45BF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137614-C628-4AE0-9330-D76607D74DE3}"/>
              </a:ext>
            </a:extLst>
          </p:cNvPr>
          <p:cNvSpPr/>
          <p:nvPr/>
        </p:nvSpPr>
        <p:spPr>
          <a:xfrm>
            <a:off x="6992696" y="5877272"/>
            <a:ext cx="1123033" cy="194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GS-Link-Agent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7AA52-09FC-49AC-8891-860839BD82C3}"/>
              </a:ext>
            </a:extLst>
          </p:cNvPr>
          <p:cNvSpPr txBox="1"/>
          <p:nvPr/>
        </p:nvSpPr>
        <p:spPr>
          <a:xfrm>
            <a:off x="1271464" y="5101733"/>
            <a:ext cx="3098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Network Operator (submariner)</a:t>
            </a:r>
          </a:p>
          <a:p>
            <a:r>
              <a:rPr lang="en-US" altLang="ko-KR" sz="1600" b="1" dirty="0"/>
              <a:t>Cache Operator </a:t>
            </a:r>
          </a:p>
          <a:p>
            <a:r>
              <a:rPr lang="en-US" altLang="ko-KR" sz="1600" b="1" dirty="0"/>
              <a:t>Migration Operator 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B675E3C-37AC-4059-AA57-74F06ECAEDCF}"/>
              </a:ext>
            </a:extLst>
          </p:cNvPr>
          <p:cNvSpPr/>
          <p:nvPr/>
        </p:nvSpPr>
        <p:spPr>
          <a:xfrm rot="20591355">
            <a:off x="4487515" y="4793385"/>
            <a:ext cx="2144538" cy="349187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732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통합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협업을 위한 다중 클러스터 통합 기술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33</a:t>
            </a:fld>
            <a:endParaRPr lang="ko-KR" altLang="en-US" dirty="0">
              <a:latin typeface="+mn-lt"/>
            </a:endParaRP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E8747BC6-4028-4655-B389-14E531A00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352" y="1864321"/>
            <a:ext cx="7728931" cy="4156967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B207B6C-5022-43DF-8E9A-008FEE1BB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61877"/>
              </p:ext>
            </p:extLst>
          </p:nvPr>
        </p:nvGraphicFramePr>
        <p:xfrm>
          <a:off x="8076749" y="1895152"/>
          <a:ext cx="3851899" cy="3389249"/>
        </p:xfrm>
        <a:graphic>
          <a:graphicData uri="http://schemas.openxmlformats.org/drawingml/2006/table">
            <a:tbl>
              <a:tblPr/>
              <a:tblGrid>
                <a:gridCol w="274508">
                  <a:extLst>
                    <a:ext uri="{9D8B030D-6E8A-4147-A177-3AD203B41FA5}">
                      <a16:colId xmlns:a16="http://schemas.microsoft.com/office/drawing/2014/main" val="1995468990"/>
                    </a:ext>
                  </a:extLst>
                </a:gridCol>
                <a:gridCol w="3577391">
                  <a:extLst>
                    <a:ext uri="{9D8B030D-6E8A-4147-A177-3AD203B41FA5}">
                      <a16:colId xmlns:a16="http://schemas.microsoft.com/office/drawing/2014/main" val="1648509060"/>
                    </a:ext>
                  </a:extLst>
                </a:gridCol>
              </a:tblGrid>
              <a:tr h="3065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설명</a:t>
                      </a:r>
                      <a:endParaRPr lang="ko-KR" altLang="en-US" sz="1000" kern="0" spc="0">
                        <a:solidFill>
                          <a:srgbClr val="FF00FF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112967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 cluster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 화면 이동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27390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 pod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 및 제어 화면 이동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733647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 deployment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 및 제어 화면 이동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24699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 deamonset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 및 제어 화면 이동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02671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 service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 및 제어 화면 이동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4285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account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화면 이동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486324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 manifest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11037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⑧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 팝업 생성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546153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리소스별 모니터링 및 제어 화면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47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011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통합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멀티클러스터 네트워크 연결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34</a:t>
            </a:fld>
            <a:endParaRPr lang="ko-KR" altLang="en-US" dirty="0">
              <a:latin typeface="+mn-lt"/>
            </a:endParaRPr>
          </a:p>
        </p:txBody>
      </p:sp>
      <p:pic>
        <p:nvPicPr>
          <p:cNvPr id="4098" name="_x416463208" descr="EMB000047b47779">
            <a:extLst>
              <a:ext uri="{FF2B5EF4-FFF2-40B4-BE49-F238E27FC236}">
                <a16:creationId xmlns:a16="http://schemas.microsoft.com/office/drawing/2014/main" id="{1E721D4A-71C7-4CD6-9EB9-FC8AE8A9D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7" y="1738937"/>
            <a:ext cx="10410745" cy="223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_x416466880" descr="EMB000047b4777a">
            <a:extLst>
              <a:ext uri="{FF2B5EF4-FFF2-40B4-BE49-F238E27FC236}">
                <a16:creationId xmlns:a16="http://schemas.microsoft.com/office/drawing/2014/main" id="{A837B3D3-6080-4139-A634-44F92353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6" y="4437112"/>
            <a:ext cx="10246587" cy="183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DD0D8522-039E-48E5-8DFD-2DED3DEBF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9CF10A-F2A5-4C27-B90D-3B2D53ED3907}"/>
              </a:ext>
            </a:extLst>
          </p:cNvPr>
          <p:cNvSpPr/>
          <p:nvPr/>
        </p:nvSpPr>
        <p:spPr>
          <a:xfrm>
            <a:off x="653807" y="3833832"/>
            <a:ext cx="5687774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6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cluster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다른 클러스터와 네트워크 연결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B4478F-5709-406F-995F-E979F1C31BA8}"/>
              </a:ext>
            </a:extLst>
          </p:cNvPr>
          <p:cNvSpPr/>
          <p:nvPr/>
        </p:nvSpPr>
        <p:spPr>
          <a:xfrm>
            <a:off x="683568" y="6199612"/>
            <a:ext cx="7314322" cy="473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6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cluster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다른 클러스터의 네트워크 연결 해제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4A3F6D5-6011-4C0D-946A-7DB7EF0FC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933404"/>
              </p:ext>
            </p:extLst>
          </p:nvPr>
        </p:nvGraphicFramePr>
        <p:xfrm>
          <a:off x="7855722" y="2343586"/>
          <a:ext cx="3851899" cy="2955798"/>
        </p:xfrm>
        <a:graphic>
          <a:graphicData uri="http://schemas.openxmlformats.org/drawingml/2006/table">
            <a:tbl>
              <a:tblPr/>
              <a:tblGrid>
                <a:gridCol w="274508">
                  <a:extLst>
                    <a:ext uri="{9D8B030D-6E8A-4147-A177-3AD203B41FA5}">
                      <a16:colId xmlns:a16="http://schemas.microsoft.com/office/drawing/2014/main" val="526492313"/>
                    </a:ext>
                  </a:extLst>
                </a:gridCol>
                <a:gridCol w="3577391">
                  <a:extLst>
                    <a:ext uri="{9D8B030D-6E8A-4147-A177-3AD203B41FA5}">
                      <a16:colId xmlns:a16="http://schemas.microsoft.com/office/drawing/2014/main" val="1743108890"/>
                    </a:ext>
                  </a:extLst>
                </a:gridCol>
              </a:tblGrid>
              <a:tr h="3065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설명</a:t>
                      </a:r>
                      <a:endParaRPr lang="ko-KR" altLang="en-US" sz="1000" kern="0" spc="0" dirty="0">
                        <a:solidFill>
                          <a:srgbClr val="FF00FF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89645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연결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cluster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52840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연결 설정 팝업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95889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연결을 위한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cluster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67861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연결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4645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연결 해제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cluster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84636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연결 해제 설정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2302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연결 해제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041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035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통합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멀티클러스터 관리를 위한 에이전트 배포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35</a:t>
            </a:fld>
            <a:endParaRPr lang="ko-KR" altLang="en-US" dirty="0">
              <a:latin typeface="+mn-lt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D0D8522-039E-48E5-8DFD-2DED3DEBF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E017BE1A-D177-4EC8-B22C-2F1ED4743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568" y="3861049"/>
            <a:ext cx="8911881" cy="14511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95B179A9-BFEB-422F-9648-2F01BE0F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655" y="3799779"/>
            <a:ext cx="8911883" cy="223600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CAC5A1-5E58-4066-A61C-73A99B396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514" y="1977885"/>
            <a:ext cx="8911882" cy="1451114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193550D-4FAE-428E-B1EA-EB983506D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236494"/>
              </p:ext>
            </p:extLst>
          </p:nvPr>
        </p:nvGraphicFramePr>
        <p:xfrm>
          <a:off x="7466426" y="3621538"/>
          <a:ext cx="4211939" cy="1978343"/>
        </p:xfrm>
        <a:graphic>
          <a:graphicData uri="http://schemas.openxmlformats.org/drawingml/2006/table">
            <a:tbl>
              <a:tblPr/>
              <a:tblGrid>
                <a:gridCol w="300166">
                  <a:extLst>
                    <a:ext uri="{9D8B030D-6E8A-4147-A177-3AD203B41FA5}">
                      <a16:colId xmlns:a16="http://schemas.microsoft.com/office/drawing/2014/main" val="1861721385"/>
                    </a:ext>
                  </a:extLst>
                </a:gridCol>
                <a:gridCol w="3911773">
                  <a:extLst>
                    <a:ext uri="{9D8B030D-6E8A-4147-A177-3AD203B41FA5}">
                      <a16:colId xmlns:a16="http://schemas.microsoft.com/office/drawing/2014/main" val="3934563265"/>
                    </a:ext>
                  </a:extLst>
                </a:gridCol>
              </a:tblGrid>
              <a:tr h="3065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설명</a:t>
                      </a:r>
                      <a:endParaRPr lang="ko-KR" altLang="en-US" sz="1000" kern="0" spc="0" dirty="0">
                        <a:solidFill>
                          <a:srgbClr val="FF00FF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19395"/>
                  </a:ext>
                </a:extLst>
              </a:tr>
              <a:tr h="45034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GS-Link-agent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배포를 위한 명령어 팝업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275060"/>
                  </a:ext>
                </a:extLst>
              </a:tr>
              <a:tr h="65570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GS-Link-agent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 명령어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명령어를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SSH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붙여 넣고 실행 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GS-Link-agent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배포됨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56934"/>
                  </a:ext>
                </a:extLst>
              </a:tr>
              <a:tr h="45034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GS-Link-agent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 명령어 클립보드 복사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8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826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통합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부하 모니터링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36</a:t>
            </a:fld>
            <a:endParaRPr lang="ko-KR" altLang="en-US" dirty="0">
              <a:latin typeface="+mn-lt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D0D8522-039E-48E5-8DFD-2DED3DEBF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9A2EE766-AAEB-48B6-B7CF-64D15C28D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665" y="1708381"/>
            <a:ext cx="9196744" cy="4676823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C673D3D-0EA8-49C5-842D-C12D53C17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35408"/>
              </p:ext>
            </p:extLst>
          </p:nvPr>
        </p:nvGraphicFramePr>
        <p:xfrm>
          <a:off x="7973693" y="1426319"/>
          <a:ext cx="3784247" cy="3516377"/>
        </p:xfrm>
        <a:graphic>
          <a:graphicData uri="http://schemas.openxmlformats.org/drawingml/2006/table">
            <a:tbl>
              <a:tblPr/>
              <a:tblGrid>
                <a:gridCol w="269686">
                  <a:extLst>
                    <a:ext uri="{9D8B030D-6E8A-4147-A177-3AD203B41FA5}">
                      <a16:colId xmlns:a16="http://schemas.microsoft.com/office/drawing/2014/main" val="4270733741"/>
                    </a:ext>
                  </a:extLst>
                </a:gridCol>
                <a:gridCol w="3514561">
                  <a:extLst>
                    <a:ext uri="{9D8B030D-6E8A-4147-A177-3AD203B41FA5}">
                      <a16:colId xmlns:a16="http://schemas.microsoft.com/office/drawing/2014/main" val="18403678"/>
                    </a:ext>
                  </a:extLst>
                </a:gridCol>
              </a:tblGrid>
              <a:tr h="3065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설명</a:t>
                      </a:r>
                      <a:endParaRPr lang="ko-KR" altLang="en-US" sz="1000" kern="0" spc="0" dirty="0">
                        <a:solidFill>
                          <a:srgbClr val="FF00FF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25368"/>
                  </a:ext>
                </a:extLst>
              </a:tr>
              <a:tr h="119989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cluster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 정보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Cluster: cluster name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Role: master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혹은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Version: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version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Master IP: master node IP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15009"/>
                  </a:ext>
                </a:extLst>
              </a:tr>
              <a:tr h="78917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node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요약 정보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Node: node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hostname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host interface: node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 interface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3471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node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사용량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23590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node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메모리 사용량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352617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node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네트워크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 interface)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사용량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63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053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통합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네트워크 모니터링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37</a:t>
            </a:fld>
            <a:endParaRPr lang="ko-KR" altLang="en-US" dirty="0">
              <a:latin typeface="+mn-lt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D0D8522-039E-48E5-8DFD-2DED3DEBF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1BE04314-E185-473E-9063-7B4A2455F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36" y="1740878"/>
            <a:ext cx="7790935" cy="2970618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E696BF3-47DA-4264-8572-0E5BA7E33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406209"/>
              </p:ext>
            </p:extLst>
          </p:nvPr>
        </p:nvGraphicFramePr>
        <p:xfrm>
          <a:off x="8054287" y="1426319"/>
          <a:ext cx="3825737" cy="5138802"/>
        </p:xfrm>
        <a:graphic>
          <a:graphicData uri="http://schemas.openxmlformats.org/drawingml/2006/table">
            <a:tbl>
              <a:tblPr/>
              <a:tblGrid>
                <a:gridCol w="272643">
                  <a:extLst>
                    <a:ext uri="{9D8B030D-6E8A-4147-A177-3AD203B41FA5}">
                      <a16:colId xmlns:a16="http://schemas.microsoft.com/office/drawing/2014/main" val="2068732338"/>
                    </a:ext>
                  </a:extLst>
                </a:gridCol>
                <a:gridCol w="3553094">
                  <a:extLst>
                    <a:ext uri="{9D8B030D-6E8A-4147-A177-3AD203B41FA5}">
                      <a16:colId xmlns:a16="http://schemas.microsoft.com/office/drawing/2014/main" val="2058993936"/>
                    </a:ext>
                  </a:extLst>
                </a:gridCol>
              </a:tblGrid>
              <a:tr h="3065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설명</a:t>
                      </a:r>
                      <a:endParaRPr lang="ko-KR" altLang="en-US" sz="1000" kern="0" spc="0" dirty="0">
                        <a:solidFill>
                          <a:srgbClr val="FF00FF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003059"/>
                  </a:ext>
                </a:extLst>
              </a:tr>
              <a:tr h="150228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요약 정보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115570" marR="0" indent="-11557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Connection ID: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연결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상태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("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connected", “connecting", “unavailable", “error")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115570" marR="0" indent="-11557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Globalnet: globalnet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여부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("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enabled", "disabled")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115570" marR="0" indent="-11557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Globalnet CIDR: globalnet subnet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115570" marR="0" indent="-11557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Cable driver: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tunneling driver(“wireguard", "libswan", "IPSec")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597290"/>
                  </a:ext>
                </a:extLst>
              </a:tr>
              <a:tr h="154901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Public: public IP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Gateway: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연결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tunnel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설치된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node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 CIDR: ClusterIP network subnet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Cluster CIDR: pod network subnet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broker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선택한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cluster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위치한 경우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local, target cluster remote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표기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051159"/>
                  </a:ext>
                </a:extLst>
              </a:tr>
              <a:tr h="41440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평균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latency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943627"/>
                  </a:ext>
                </a:extLst>
              </a:tr>
              <a:tr h="41440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 클러스터 네트워크 처리율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52791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C1F762A8-1051-45F3-A09E-E51035848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32" t="59925" r="49931" b="-1068"/>
          <a:stretch/>
        </p:blipFill>
        <p:spPr>
          <a:xfrm>
            <a:off x="1963296" y="4903901"/>
            <a:ext cx="4104780" cy="1987476"/>
          </a:xfrm>
          <a:prstGeom prst="rect">
            <a:avLst/>
          </a:prstGeom>
        </p:spPr>
      </p:pic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7F4F3AD5-F1C3-4874-80C6-26133441D551}"/>
              </a:ext>
            </a:extLst>
          </p:cNvPr>
          <p:cNvSpPr/>
          <p:nvPr/>
        </p:nvSpPr>
        <p:spPr>
          <a:xfrm>
            <a:off x="6053069" y="4903901"/>
            <a:ext cx="1008112" cy="1013460"/>
          </a:xfrm>
          <a:prstGeom prst="bentUpArrow">
            <a:avLst>
              <a:gd name="adj1" fmla="val 12968"/>
              <a:gd name="adj2" fmla="val 1805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70D63-1BA3-4985-97B6-A7C25B1A6D64}"/>
              </a:ext>
            </a:extLst>
          </p:cNvPr>
          <p:cNvSpPr txBox="1"/>
          <p:nvPr/>
        </p:nvSpPr>
        <p:spPr>
          <a:xfrm>
            <a:off x="215714" y="4725282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</a:t>
            </a:r>
            <a:r>
              <a:rPr lang="ko-KR" altLang="en-US" sz="1200" b="1" dirty="0"/>
              <a:t>차년 </a:t>
            </a:r>
            <a:r>
              <a:rPr lang="en-US" altLang="ko-KR" sz="1200" b="1" dirty="0"/>
              <a:t>Pod to Pod </a:t>
            </a:r>
            <a:r>
              <a:rPr lang="ko-KR" altLang="en-US" sz="1200" b="1" dirty="0"/>
              <a:t>성능 테스트 결과물 </a:t>
            </a:r>
          </a:p>
        </p:txBody>
      </p:sp>
    </p:spTree>
    <p:extLst>
      <p:ext uri="{BB962C8B-B14F-4D97-AF65-F5344CB8AC3E}">
        <p14:creationId xmlns:p14="http://schemas.microsoft.com/office/powerpoint/2010/main" val="3505861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서비스 통합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Pod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제어 및 마이그레이션 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CCDDB32A-DB11-47B3-B664-5B128FB9D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38</a:t>
            </a:fld>
            <a:endParaRPr lang="ko-KR" altLang="en-US" dirty="0">
              <a:latin typeface="+mn-lt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D0D8522-039E-48E5-8DFD-2DED3DEBF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E9756E77-4BC3-403E-A16E-29F8D2592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354" y="1708382"/>
            <a:ext cx="6863830" cy="34470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6447223D-76C9-4CC9-9CF7-96376CDF6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354" y="5138584"/>
            <a:ext cx="5414018" cy="1578199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9F11616-C86B-47E0-AEA6-7142F5E5C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748860"/>
              </p:ext>
            </p:extLst>
          </p:nvPr>
        </p:nvGraphicFramePr>
        <p:xfrm>
          <a:off x="8112224" y="4718019"/>
          <a:ext cx="3059811" cy="1991868"/>
        </p:xfrm>
        <a:graphic>
          <a:graphicData uri="http://schemas.openxmlformats.org/drawingml/2006/table">
            <a:tbl>
              <a:tblPr/>
              <a:tblGrid>
                <a:gridCol w="218059">
                  <a:extLst>
                    <a:ext uri="{9D8B030D-6E8A-4147-A177-3AD203B41FA5}">
                      <a16:colId xmlns:a16="http://schemas.microsoft.com/office/drawing/2014/main" val="721341271"/>
                    </a:ext>
                  </a:extLst>
                </a:gridCol>
                <a:gridCol w="2841752">
                  <a:extLst>
                    <a:ext uri="{9D8B030D-6E8A-4147-A177-3AD203B41FA5}">
                      <a16:colId xmlns:a16="http://schemas.microsoft.com/office/drawing/2014/main" val="2470755464"/>
                    </a:ext>
                  </a:extLst>
                </a:gridCol>
              </a:tblGrid>
              <a:tr h="30657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설명</a:t>
                      </a:r>
                      <a:endParaRPr lang="ko-KR" altLang="en-US" sz="1000" kern="0" spc="0">
                        <a:solidFill>
                          <a:srgbClr val="FF00FF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951953"/>
                  </a:ext>
                </a:extLst>
              </a:tr>
              <a:tr h="27063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마이그레이션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pod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070360"/>
                  </a:ext>
                </a:extLst>
              </a:tr>
              <a:tr h="27063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마이그레이션 설정 팝업 버튼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641079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마이그레이션 타겟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cluster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806154"/>
                  </a:ext>
                </a:extLst>
              </a:tr>
              <a:tr h="27063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마이그레이션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node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240919"/>
                  </a:ext>
                </a:extLst>
              </a:tr>
              <a:tr h="27063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마이그레이션 후 원본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pod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체크박스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28489"/>
                  </a:ext>
                </a:extLst>
              </a:tr>
              <a:tr h="27063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마이그레이션 실행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65210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0C8445F-2959-41C5-A003-37B4D8DDB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361891"/>
              </p:ext>
            </p:extLst>
          </p:nvPr>
        </p:nvGraphicFramePr>
        <p:xfrm>
          <a:off x="7968208" y="2015421"/>
          <a:ext cx="3933749" cy="1955232"/>
        </p:xfrm>
        <a:graphic>
          <a:graphicData uri="http://schemas.openxmlformats.org/drawingml/2006/table">
            <a:tbl>
              <a:tblPr/>
              <a:tblGrid>
                <a:gridCol w="280341">
                  <a:extLst>
                    <a:ext uri="{9D8B030D-6E8A-4147-A177-3AD203B41FA5}">
                      <a16:colId xmlns:a16="http://schemas.microsoft.com/office/drawing/2014/main" val="1153679934"/>
                    </a:ext>
                  </a:extLst>
                </a:gridCol>
                <a:gridCol w="3653408">
                  <a:extLst>
                    <a:ext uri="{9D8B030D-6E8A-4147-A177-3AD203B41FA5}">
                      <a16:colId xmlns:a16="http://schemas.microsoft.com/office/drawing/2014/main" val="1442213796"/>
                    </a:ext>
                  </a:extLst>
                </a:gridCol>
              </a:tblGrid>
              <a:tr h="2282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설명</a:t>
                      </a:r>
                      <a:endParaRPr lang="ko-KR" altLang="en-US" sz="1000" kern="0" spc="0">
                        <a:solidFill>
                          <a:srgbClr val="FF00FF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975400"/>
                  </a:ext>
                </a:extLst>
              </a:tr>
              <a:tr h="20147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 cluster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드롭 박스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532334"/>
                  </a:ext>
                </a:extLst>
              </a:tr>
              <a:tr h="20147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 namespace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드롭 박스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874880"/>
                  </a:ext>
                </a:extLst>
              </a:tr>
              <a:tr h="8147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kubernetes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pod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913039"/>
                  </a:ext>
                </a:extLst>
              </a:tr>
              <a:tr h="20147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pod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필터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851114"/>
                  </a:ext>
                </a:extLst>
              </a:tr>
              <a:tr h="20147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pod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(“Migrate":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마이그레이션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”Delete“: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34667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정보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연결된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Service, Deployment,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DaemonSet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079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79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97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026847-61B8-4449-A7C4-267CBE009EA8}"/>
              </a:ext>
            </a:extLst>
          </p:cNvPr>
          <p:cNvGrpSpPr/>
          <p:nvPr/>
        </p:nvGrpSpPr>
        <p:grpSpPr>
          <a:xfrm>
            <a:off x="75608" y="1660188"/>
            <a:ext cx="12116391" cy="1408772"/>
            <a:chOff x="75608" y="1660188"/>
            <a:chExt cx="12116391" cy="140877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75608" y="1660188"/>
              <a:ext cx="12116391" cy="1408772"/>
              <a:chOff x="1100466" y="927100"/>
              <a:chExt cx="8043534" cy="10414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790700" y="927100"/>
                <a:ext cx="7353300" cy="1041400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</a:rPr>
                  <a:t>GS-Link</a:t>
                </a:r>
                <a:r>
                  <a:rPr lang="ko-KR" altLang="en-US" sz="4000" b="1" dirty="0">
                    <a:solidFill>
                      <a:schemeClr val="bg1"/>
                    </a:solidFill>
                  </a:rPr>
                  <a:t> 배경 및 개요</a:t>
                </a: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00466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-US" altLang="ko-KR" sz="9600" dirty="0">
                    <a:solidFill>
                      <a:srgbClr val="2F3A4B"/>
                    </a:solidFill>
                    <a:latin typeface="+mn-lt"/>
                    <a:ea typeface="나눔고딕 ExtraBold" panose="020D0904000000000000" pitchFamily="50" charset="-127"/>
                  </a:rPr>
                  <a:t>Ⅰ</a:t>
                </a:r>
                <a:endParaRPr lang="ko-KR" altLang="en-US" sz="9600" dirty="0">
                  <a:solidFill>
                    <a:srgbClr val="2F3A4B"/>
                  </a:solidFill>
                  <a:latin typeface="+mn-lt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9480376" y="1882527"/>
              <a:ext cx="2711623" cy="1167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9162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026847-61B8-4449-A7C4-267CBE009EA8}"/>
              </a:ext>
            </a:extLst>
          </p:cNvPr>
          <p:cNvGrpSpPr/>
          <p:nvPr/>
        </p:nvGrpSpPr>
        <p:grpSpPr>
          <a:xfrm>
            <a:off x="216042" y="1660188"/>
            <a:ext cx="11975957" cy="1408772"/>
            <a:chOff x="216042" y="1660188"/>
            <a:chExt cx="11975957" cy="140877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216042" y="1660188"/>
              <a:ext cx="11975956" cy="1408772"/>
              <a:chOff x="1193694" y="927100"/>
              <a:chExt cx="7950306" cy="10414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790700" y="927100"/>
                <a:ext cx="7353300" cy="1041400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</a:rPr>
                  <a:t>Future works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93694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-US" altLang="ko-KR" sz="9600" b="1" dirty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나눔고딕 ExtraBold" panose="020D0904000000000000" pitchFamily="50" charset="-127"/>
                  </a:rPr>
                  <a:t>Ⅴ</a:t>
                </a: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9480376" y="1882527"/>
              <a:ext cx="2711623" cy="1167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0749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요약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2FF138C-D54F-43FB-83B6-33E10A6C6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606" y="17001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A1A982-E0C4-408E-A014-B28FD74EBE6C}"/>
              </a:ext>
            </a:extLst>
          </p:cNvPr>
          <p:cNvSpPr txBox="1"/>
          <p:nvPr/>
        </p:nvSpPr>
        <p:spPr>
          <a:xfrm>
            <a:off x="404606" y="980728"/>
            <a:ext cx="1159328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고성능 협업을 위한 네트워크 구조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→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터널링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효과 극대화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성능 개선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→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터널링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네트워크와 연계되는 인메모리 저장소 효율을 극대화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→ Easy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to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connect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with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your device!!! 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효율적인 분산 협업 시스템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→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및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Pod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마이그레이션 구조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차년 단일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차년 다중 클러스터로 확대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→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실시간 마이그레이션 및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무중단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서비스 연계 고도화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→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마이그레이션 이외의 제어 포인트 활용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Replication, Recreation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등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부하認知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네트워크認知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→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부하 및 네트워크 모니터링 안정화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→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정책기능과 부합되는 서비스 및 컨테이너 마이그레이션 구현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최종 형상을 위한 시스템 통합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→ API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연계 및 이에 따른 전체 시스템 통합방안 도출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→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버전 통합 및 호환성 문제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894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표준화 성과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– ITU-T Y.3538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최종 승인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2FF138C-D54F-43FB-83B6-33E10A6C6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606" y="17001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F8098A-CD14-4B4B-8DFD-56106F6C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80" y="1295043"/>
            <a:ext cx="3505001" cy="4844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FD2788-E225-45EF-B848-080F1395C11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9288" y="1148823"/>
            <a:ext cx="5689455" cy="2960369"/>
          </a:xfrm>
          <a:prstGeom prst="rect">
            <a:avLst/>
          </a:prstGeom>
          <a:noFill/>
        </p:spPr>
      </p:pic>
      <p:pic>
        <p:nvPicPr>
          <p:cNvPr id="7" name="Picture 23">
            <a:extLst>
              <a:ext uri="{FF2B5EF4-FFF2-40B4-BE49-F238E27FC236}">
                <a16:creationId xmlns:a16="http://schemas.microsoft.com/office/drawing/2014/main" id="{D6A3BEAD-2B57-4F44-BF00-31FA437FE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68408" y="2569127"/>
            <a:ext cx="2275840" cy="12800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24">
            <a:extLst>
              <a:ext uri="{FF2B5EF4-FFF2-40B4-BE49-F238E27FC236}">
                <a16:creationId xmlns:a16="http://schemas.microsoft.com/office/drawing/2014/main" id="{86371117-55D8-446D-A2BD-26FF21FEF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34355" y="4067966"/>
            <a:ext cx="2363978" cy="13296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814945E1-3013-458D-A80B-364386AAAF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r="-3687" b="21435"/>
          <a:stretch/>
        </p:blipFill>
        <p:spPr>
          <a:xfrm>
            <a:off x="5375920" y="4153104"/>
            <a:ext cx="3505001" cy="21308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625732-D663-4853-BF75-A0EC5412EC25}"/>
              </a:ext>
            </a:extLst>
          </p:cNvPr>
          <p:cNvSpPr/>
          <p:nvPr/>
        </p:nvSpPr>
        <p:spPr>
          <a:xfrm>
            <a:off x="8529693" y="5616462"/>
            <a:ext cx="3575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&lt;Y.3538 </a:t>
            </a:r>
            <a:r>
              <a:rPr lang="ko-KR" altLang="en-US" sz="1400" b="1" dirty="0"/>
              <a:t>문서의 </a:t>
            </a:r>
            <a:r>
              <a:rPr lang="ko-KR" altLang="en-US" sz="1400" b="1" dirty="0" err="1"/>
              <a:t>드래프팅</a:t>
            </a:r>
            <a:r>
              <a:rPr lang="ko-KR" altLang="en-US" sz="1400" b="1" dirty="0"/>
              <a:t> 작업 및 최종 승인 모습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7BB634-35C7-4D08-8D1E-8E3B2E3603D7}"/>
              </a:ext>
            </a:extLst>
          </p:cNvPr>
          <p:cNvSpPr/>
          <p:nvPr/>
        </p:nvSpPr>
        <p:spPr>
          <a:xfrm>
            <a:off x="1631504" y="4223569"/>
            <a:ext cx="3575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분산 클라우드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에지 클라우드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의 글로벌 관리로서 과제 내 글로벌 스케줄링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자원 확장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서비스 이동 등 다양한 기능 요구사항이 포함됨</a:t>
            </a:r>
          </a:p>
        </p:txBody>
      </p:sp>
    </p:spTree>
    <p:extLst>
      <p:ext uri="{BB962C8B-B14F-4D97-AF65-F5344CB8AC3E}">
        <p14:creationId xmlns:p14="http://schemas.microsoft.com/office/powerpoint/2010/main" val="3004855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B5750-EDF9-4CB3-922F-DC4D0590643C}"/>
              </a:ext>
            </a:extLst>
          </p:cNvPr>
          <p:cNvSpPr txBox="1"/>
          <p:nvPr/>
        </p:nvSpPr>
        <p:spPr>
          <a:xfrm>
            <a:off x="2927648" y="476672"/>
            <a:ext cx="6845832" cy="1570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lvl="1" algn="ctr">
              <a:lnSpc>
                <a:spcPts val="500"/>
              </a:lnSpc>
              <a:spcAft>
                <a:spcPts val="1200"/>
              </a:spcAft>
            </a:pP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25000" dir="5400000" sy="-90000" algn="bl" rotWithShape="0"/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lvl="1" algn="ctr">
              <a:spcAft>
                <a:spcPts val="1200"/>
              </a:spcAft>
            </a:pPr>
            <a:r>
              <a:rPr lang="ko-KR" altLang="en-US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250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BE8EE-DED6-4770-97D5-98AA22F258F6}"/>
              </a:ext>
            </a:extLst>
          </p:cNvPr>
          <p:cNvSpPr txBox="1"/>
          <p:nvPr/>
        </p:nvSpPr>
        <p:spPr>
          <a:xfrm>
            <a:off x="4588252" y="2469272"/>
            <a:ext cx="3676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3"/>
              </a:rPr>
              <a:t>http://gedge-platform.github.io</a:t>
            </a:r>
            <a:endParaRPr lang="ko-KR" altLang="en-US" sz="2000" b="1" dirty="0">
              <a:latin typeface="Microsoft Sans Serif" panose="020B0604020202020204" pitchFamily="34" charset="0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87888-B342-4F9E-B08D-B8556925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64" y="2973328"/>
            <a:ext cx="1689772" cy="10400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ED02FC-E339-4AF0-98D9-4A5D00ABF2EE}"/>
              </a:ext>
            </a:extLst>
          </p:cNvPr>
          <p:cNvSpPr/>
          <p:nvPr/>
        </p:nvSpPr>
        <p:spPr>
          <a:xfrm>
            <a:off x="4206940" y="2880908"/>
            <a:ext cx="7090252" cy="1045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GS-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linkgw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프레임워크 리더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김 대 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(won22@etri.re.kr)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04CD68-E2E4-45BA-92E2-532479287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368" y="3921736"/>
            <a:ext cx="11389096" cy="28600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2B20CF7-6B9A-43A3-B769-821A3B572E14}"/>
              </a:ext>
            </a:extLst>
          </p:cNvPr>
          <p:cNvSpPr/>
          <p:nvPr/>
        </p:nvSpPr>
        <p:spPr>
          <a:xfrm>
            <a:off x="2423592" y="6076270"/>
            <a:ext cx="7468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will lead Cloud-Edge Collaboration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12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4</a:t>
            </a:fld>
            <a:endParaRPr lang="ko-KR" altLang="en-US">
              <a:latin typeface="+mn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배경 및 개요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–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정의 및 배경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479376" y="1144780"/>
            <a:ext cx="11233248" cy="108445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96" y="1149683"/>
            <a:ext cx="10959008" cy="282805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</a:rPr>
              <a:t>GS – Link (</a:t>
            </a:r>
            <a:r>
              <a:rPr lang="ko-KR" altLang="en-US" dirty="0">
                <a:latin typeface="+mn-lt"/>
              </a:rPr>
              <a:t>서비스 협업 프레임 워크</a:t>
            </a:r>
            <a:r>
              <a:rPr lang="en-US" altLang="ko-KR" dirty="0">
                <a:latin typeface="+mn-lt"/>
              </a:rPr>
              <a:t>) </a:t>
            </a:r>
            <a:r>
              <a:rPr lang="ko-KR" altLang="en-US" dirty="0">
                <a:latin typeface="+mn-lt"/>
              </a:rPr>
              <a:t>란</a:t>
            </a:r>
            <a:r>
              <a:rPr lang="en-US" altLang="ko-KR" dirty="0">
                <a:latin typeface="+mn-lt"/>
              </a:rPr>
              <a:t>?</a:t>
            </a:r>
          </a:p>
          <a:p>
            <a:pPr lvl="1"/>
            <a:r>
              <a:rPr lang="ko-KR" altLang="en-US" dirty="0">
                <a:latin typeface="+mn-lt"/>
              </a:rPr>
              <a:t>중앙 클라우드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클라우드 </a:t>
            </a:r>
            <a:r>
              <a:rPr lang="ko-KR" altLang="en-US" dirty="0" err="1">
                <a:latin typeface="+mn-lt"/>
              </a:rPr>
              <a:t>엣지</a:t>
            </a:r>
            <a:r>
              <a:rPr lang="en-US" altLang="ko-KR" dirty="0">
                <a:latin typeface="+mn-lt"/>
              </a:rPr>
              <a:t>- </a:t>
            </a:r>
            <a:r>
              <a:rPr lang="ko-KR" altLang="en-US" dirty="0" err="1">
                <a:latin typeface="+mn-lt"/>
              </a:rPr>
              <a:t>엣지</a:t>
            </a:r>
            <a:r>
              <a:rPr lang="ko-KR" altLang="en-US" dirty="0">
                <a:latin typeface="+mn-lt"/>
              </a:rPr>
              <a:t> 단말 간 수직적 협업과 클라우드 </a:t>
            </a:r>
            <a:r>
              <a:rPr lang="ko-KR" altLang="en-US" dirty="0" err="1">
                <a:latin typeface="+mn-lt"/>
              </a:rPr>
              <a:t>엣지</a:t>
            </a:r>
            <a:r>
              <a:rPr lang="en-US" altLang="ko-KR" dirty="0">
                <a:latin typeface="+mn-lt"/>
              </a:rPr>
              <a:t>-</a:t>
            </a:r>
            <a:r>
              <a:rPr lang="ko-KR" altLang="en-US" dirty="0">
                <a:latin typeface="+mn-lt"/>
              </a:rPr>
              <a:t>클라우드 </a:t>
            </a:r>
            <a:r>
              <a:rPr lang="ko-KR" altLang="en-US" dirty="0" err="1">
                <a:latin typeface="+mn-lt"/>
              </a:rPr>
              <a:t>엣지</a:t>
            </a:r>
            <a:r>
              <a:rPr lang="ko-KR" altLang="en-US" dirty="0">
                <a:latin typeface="+mn-lt"/>
              </a:rPr>
              <a:t> 간 수평적 협업을 연동하는 지능형 클라우드 </a:t>
            </a:r>
            <a:r>
              <a:rPr lang="ko-KR" altLang="en-US" dirty="0" err="1">
                <a:latin typeface="+mn-lt"/>
              </a:rPr>
              <a:t>엣지</a:t>
            </a:r>
            <a:r>
              <a:rPr lang="ko-KR" altLang="en-US" dirty="0">
                <a:latin typeface="+mn-lt"/>
              </a:rPr>
              <a:t> 플랫폼 기반 분산 협업 기술을 위한 서비스 프레임 워크</a:t>
            </a:r>
            <a:endParaRPr lang="en-US" altLang="ko-KR" dirty="0">
              <a:latin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BB8822-9245-467C-A37E-9D787EE9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60" y="2098582"/>
            <a:ext cx="9365923" cy="47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7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99958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5</a:t>
            </a:fld>
            <a:endParaRPr lang="ko-KR" altLang="en-US">
              <a:latin typeface="+mn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7" y="117578"/>
            <a:ext cx="9774817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배경 및 개요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–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구성 및 목표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7" y="157576"/>
            <a:ext cx="282697" cy="5744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8" y="1340768"/>
            <a:ext cx="11084031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35746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GS – Link 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목표</a:t>
            </a:r>
            <a:endParaRPr kumimoji="0" lang="en-US" altLang="ko-KR" sz="20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</a:pP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정량적 목표 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: 20sec 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이하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</a:t>
            </a:r>
            <a:r>
              <a:rPr kumimoji="0" lang="ko-KR" altLang="en-US" sz="16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엣지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간 응용 이동 시간 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(330MByte 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이상 메모리 </a:t>
            </a:r>
            <a:r>
              <a:rPr kumimoji="0" lang="ko-KR" altLang="en-US" sz="16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사용율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, 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빅데이터 분석 혹은 </a:t>
            </a:r>
            <a:r>
              <a:rPr kumimoji="0" lang="ko-KR" altLang="en-US" sz="16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딥러닝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응용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)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</a:pP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정성적 목표 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: 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코어 클라우드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-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클라우드 </a:t>
            </a:r>
            <a:r>
              <a:rPr kumimoji="0" lang="ko-KR" altLang="en-US" sz="16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엣지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-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단말 및 </a:t>
            </a:r>
            <a:r>
              <a:rPr kumimoji="0" lang="ko-KR" altLang="en-US" sz="16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엣지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-</a:t>
            </a:r>
            <a:r>
              <a:rPr kumimoji="0" lang="ko-KR" altLang="en-US" sz="16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엣지간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협업을 지원하는 클라우드 </a:t>
            </a:r>
            <a:r>
              <a:rPr kumimoji="0" lang="ko-KR" altLang="en-US" sz="16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엣지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SW 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플랫폼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30175C2-63E4-4F9A-98AA-9649B25FA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64" y="2360798"/>
            <a:ext cx="10596626" cy="43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배경 및 개요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–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연구 내용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 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+mn-lt"/>
              <a:sym typeface="Arial"/>
            </a:endParaRP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GS – Link – What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to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do for </a:t>
            </a:r>
            <a:r>
              <a:rPr kumimoji="0" lang="en-US" altLang="ko-KR" sz="20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Gedge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Platform?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FFEDFF-FF21-45B2-BC78-69B89968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9" y="1838600"/>
            <a:ext cx="3285677" cy="45975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232018-2D02-4AC8-93A9-16942049B71F}"/>
              </a:ext>
            </a:extLst>
          </p:cNvPr>
          <p:cNvSpPr/>
          <p:nvPr/>
        </p:nvSpPr>
        <p:spPr>
          <a:xfrm>
            <a:off x="3719736" y="1838600"/>
            <a:ext cx="7848872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ko-KR" sz="16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Gedge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Platform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의 기본 요구사항 </a:t>
            </a:r>
            <a:r>
              <a:rPr kumimoji="0" lang="en-US" altLang="ko-KR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– 10msec 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이내 </a:t>
            </a:r>
            <a:r>
              <a:rPr kumimoji="0" lang="ko-KR" altLang="en-US" sz="1600" dirty="0" err="1">
                <a:solidFill>
                  <a:prstClr val="black"/>
                </a:solidFill>
                <a:latin typeface="+mn-lt"/>
                <a:ea typeface="맑은 고딕" pitchFamily="50" charset="-127"/>
              </a:rPr>
              <a:t>저지연</a:t>
            </a: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 플랫폼 요구</a:t>
            </a:r>
            <a:endParaRPr kumimoji="0" lang="en-US" altLang="ko-KR" sz="16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수직 및 수평 통합적인 협업 가능</a:t>
            </a:r>
            <a:endParaRPr kumimoji="0" lang="en-US" altLang="ko-KR" sz="16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수직 및 수평 고속 연계를 위한 고속 네트워크 기술 요구</a:t>
            </a:r>
            <a:endParaRPr kumimoji="0" lang="en-US" altLang="ko-KR" sz="16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kumimoji="0" lang="en-US" altLang="ko-KR" sz="1600" b="1" dirty="0">
                <a:solidFill>
                  <a:srgbClr val="FF0000"/>
                </a:solidFill>
                <a:latin typeface="+mn-lt"/>
                <a:ea typeface="맑은 고딕" pitchFamily="50" charset="-127"/>
              </a:rPr>
              <a:t>→ </a:t>
            </a:r>
            <a:r>
              <a:rPr kumimoji="0" lang="ko-KR" altLang="en-US" sz="1600" b="1" dirty="0">
                <a:solidFill>
                  <a:srgbClr val="FF0000"/>
                </a:solidFill>
                <a:latin typeface="+mn-lt"/>
                <a:ea typeface="맑은 고딕" pitchFamily="50" charset="-127"/>
              </a:rPr>
              <a:t>고성능 협업 환경을 위한 네트워크 연결 기술</a:t>
            </a:r>
            <a:endParaRPr kumimoji="0" lang="en-US" altLang="ko-KR" sz="1600" b="1" dirty="0">
              <a:solidFill>
                <a:srgbClr val="FF0000"/>
              </a:solidFill>
              <a:latin typeface="+mn-lt"/>
              <a:ea typeface="맑은 고딕" pitchFamily="50" charset="-127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kumimoji="0" lang="en-US" altLang="ko-KR" sz="16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연속성을 보장하는 끊임 없는 서비스 연계 기능</a:t>
            </a:r>
            <a:endParaRPr kumimoji="0" lang="en-US" altLang="ko-KR" sz="16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이동을 위한 다운타임을 최소화</a:t>
            </a:r>
            <a:endParaRPr kumimoji="0" lang="en-US" altLang="ko-KR" sz="16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ko-KR" altLang="en-US" sz="16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서비스 이동을 위한 스냅샷 공유 기반 마이그레이션 기술</a:t>
            </a:r>
            <a:endParaRPr kumimoji="0" lang="en-US" altLang="ko-KR" sz="16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ko-KR" altLang="en-US" sz="1600" dirty="0" err="1">
                <a:solidFill>
                  <a:prstClr val="black"/>
                </a:solidFill>
                <a:ea typeface="맑은 고딕" pitchFamily="50" charset="-127"/>
              </a:rPr>
              <a:t>저지연</a:t>
            </a:r>
            <a:r>
              <a:rPr kumimoji="0" lang="ko-KR" altLang="en-US" sz="1600" dirty="0">
                <a:solidFill>
                  <a:prstClr val="black"/>
                </a:solidFill>
                <a:ea typeface="맑은 고딕" pitchFamily="50" charset="-127"/>
              </a:rPr>
              <a:t> 플랫폼의 성능을 유지하기 위한 고성능 협업 오프로딩 기술 요구</a:t>
            </a:r>
            <a:endParaRPr kumimoji="0" lang="en-US" altLang="ko-KR" sz="1600" dirty="0">
              <a:solidFill>
                <a:prstClr val="black"/>
              </a:solidFill>
              <a:latin typeface="+mn-lt"/>
              <a:ea typeface="맑은 고딕" pitchFamily="50" charset="-127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kumimoji="0" lang="en-US" altLang="ko-KR" sz="1600" b="1" dirty="0">
                <a:solidFill>
                  <a:srgbClr val="FF0000"/>
                </a:solidFill>
                <a:latin typeface="+mn-lt"/>
                <a:ea typeface="맑은 고딕" pitchFamily="50" charset="-127"/>
              </a:rPr>
              <a:t>→ </a:t>
            </a:r>
            <a:r>
              <a:rPr kumimoji="0" lang="ko-KR" altLang="en-US" sz="1600" b="1" dirty="0">
                <a:solidFill>
                  <a:srgbClr val="FF0000"/>
                </a:solidFill>
                <a:latin typeface="+mn-lt"/>
                <a:ea typeface="맑은 고딕" pitchFamily="50" charset="-127"/>
              </a:rPr>
              <a:t>고성능 협업을 위한 서비스 이동 기술</a:t>
            </a:r>
            <a:endParaRPr kumimoji="0" lang="en-US" altLang="ko-KR" sz="1600" b="1" dirty="0">
              <a:solidFill>
                <a:srgbClr val="FF0000"/>
              </a:solidFill>
              <a:latin typeface="+mn-lt"/>
              <a:ea typeface="맑은 고딕" pitchFamily="50" charset="-127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kumimoji="0" lang="en-US" altLang="ko-KR" sz="1600" b="1" dirty="0">
              <a:solidFill>
                <a:srgbClr val="FF0000"/>
              </a:solidFill>
              <a:latin typeface="+mn-lt"/>
              <a:ea typeface="맑은 고딕" pitchFamily="50" charset="-127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ko-KR" sz="1600" dirty="0">
                <a:solidFill>
                  <a:prstClr val="black"/>
                </a:solidFill>
                <a:ea typeface="맑은 고딕" pitchFamily="50" charset="-127"/>
              </a:rPr>
              <a:t>K8S </a:t>
            </a:r>
            <a:r>
              <a:rPr kumimoji="0" lang="ko-KR" altLang="en-US" sz="1600" dirty="0">
                <a:solidFill>
                  <a:prstClr val="black"/>
                </a:solidFill>
                <a:ea typeface="맑은 고딕" pitchFamily="50" charset="-127"/>
              </a:rPr>
              <a:t>클러스터 연동을 위한 다중 클러스터 연계 지원 </a:t>
            </a:r>
            <a:endParaRPr kumimoji="0" lang="en-US" altLang="ko-KR" sz="1600" dirty="0">
              <a:solidFill>
                <a:prstClr val="black"/>
              </a:solidFill>
              <a:ea typeface="맑은 고딕" pitchFamily="50" charset="-127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ko-KR" altLang="en-US" sz="1600" dirty="0">
                <a:solidFill>
                  <a:prstClr val="black"/>
                </a:solidFill>
                <a:ea typeface="맑은 고딕" pitchFamily="50" charset="-127"/>
              </a:rPr>
              <a:t>코어</a:t>
            </a:r>
            <a:r>
              <a:rPr kumimoji="0" lang="en-US" altLang="ko-KR" sz="1600" dirty="0">
                <a:solidFill>
                  <a:prstClr val="black"/>
                </a:solidFill>
                <a:ea typeface="맑은 고딕" pitchFamily="50" charset="-127"/>
              </a:rPr>
              <a:t>-</a:t>
            </a:r>
            <a:r>
              <a:rPr kumimoji="0" lang="ko-KR" altLang="en-US" sz="1600" dirty="0">
                <a:solidFill>
                  <a:prstClr val="black"/>
                </a:solidFill>
                <a:ea typeface="맑은 고딕" pitchFamily="50" charset="-127"/>
              </a:rPr>
              <a:t>에지 </a:t>
            </a:r>
            <a:r>
              <a:rPr kumimoji="0" lang="ko-KR" altLang="en-US" sz="1600" dirty="0" err="1">
                <a:solidFill>
                  <a:prstClr val="black"/>
                </a:solidFill>
                <a:ea typeface="맑은 고딕" pitchFamily="50" charset="-127"/>
              </a:rPr>
              <a:t>에지</a:t>
            </a:r>
            <a:r>
              <a:rPr kumimoji="0" lang="en-US" altLang="ko-KR" sz="1600" dirty="0">
                <a:solidFill>
                  <a:prstClr val="black"/>
                </a:solidFill>
                <a:ea typeface="맑은 고딕" pitchFamily="50" charset="-127"/>
              </a:rPr>
              <a:t>-</a:t>
            </a:r>
            <a:r>
              <a:rPr kumimoji="0" lang="ko-KR" altLang="en-US" sz="1600" dirty="0" err="1">
                <a:solidFill>
                  <a:prstClr val="black"/>
                </a:solidFill>
                <a:ea typeface="맑은 고딕" pitchFamily="50" charset="-127"/>
              </a:rPr>
              <a:t>에지간</a:t>
            </a:r>
            <a:r>
              <a:rPr kumimoji="0" lang="ko-KR" altLang="en-US" sz="1600" dirty="0">
                <a:solidFill>
                  <a:prstClr val="black"/>
                </a:solidFill>
                <a:ea typeface="맑은 고딕" pitchFamily="50" charset="-127"/>
              </a:rPr>
              <a:t> 협업 지원 역할 </a:t>
            </a:r>
            <a:endParaRPr kumimoji="0" lang="en-US" altLang="ko-KR" sz="1600" dirty="0">
              <a:solidFill>
                <a:prstClr val="black"/>
              </a:solidFill>
              <a:ea typeface="맑은 고딕" pitchFamily="50" charset="-127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kumimoji="0" lang="en-US" altLang="ko-KR" sz="1600" b="1" dirty="0">
                <a:solidFill>
                  <a:srgbClr val="FF0000"/>
                </a:solidFill>
                <a:ea typeface="맑은 고딕" pitchFamily="50" charset="-127"/>
              </a:rPr>
              <a:t>→ </a:t>
            </a:r>
            <a:r>
              <a:rPr kumimoji="0" lang="ko-KR" altLang="en-US" sz="1600" b="1" dirty="0">
                <a:solidFill>
                  <a:srgbClr val="FF0000"/>
                </a:solidFill>
                <a:ea typeface="맑은 고딕" pitchFamily="50" charset="-127"/>
              </a:rPr>
              <a:t>원활한 협업 지원을 위한 서비스 통합 기술</a:t>
            </a:r>
            <a:endParaRPr kumimoji="0" lang="en-US" altLang="ko-KR" sz="1600" b="1" dirty="0">
              <a:solidFill>
                <a:srgbClr val="FF0000"/>
              </a:solidFill>
              <a:ea typeface="맑은 고딕" pitchFamily="50" charset="-127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781BB1ED-D903-4F1E-A0EB-445E2AAE88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6</a:t>
            </a:fld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187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026847-61B8-4449-A7C4-267CBE009EA8}"/>
              </a:ext>
            </a:extLst>
          </p:cNvPr>
          <p:cNvGrpSpPr/>
          <p:nvPr/>
        </p:nvGrpSpPr>
        <p:grpSpPr>
          <a:xfrm>
            <a:off x="216042" y="1660188"/>
            <a:ext cx="11975957" cy="1408772"/>
            <a:chOff x="216042" y="1660188"/>
            <a:chExt cx="11975957" cy="140877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216042" y="1660188"/>
              <a:ext cx="11975956" cy="1408772"/>
              <a:chOff x="1193694" y="927100"/>
              <a:chExt cx="7950306" cy="10414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790700" y="927100"/>
                <a:ext cx="7353300" cy="1041400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</a:rPr>
                  <a:t>GS-Link </a:t>
                </a:r>
                <a:r>
                  <a:rPr lang="ko-KR" altLang="en-US" sz="4000" b="1" dirty="0">
                    <a:solidFill>
                      <a:schemeClr val="bg1"/>
                    </a:solidFill>
                  </a:rPr>
                  <a:t>네트워크 연결 기술 </a:t>
                </a: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93694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-US" altLang="ko-KR" sz="9600" b="1" dirty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나눔고딕 ExtraBold" panose="020D0904000000000000" pitchFamily="50" charset="-127"/>
                  </a:rPr>
                  <a:t>Ⅱ</a:t>
                </a:r>
                <a:endParaRPr lang="ko-KR" altLang="en-US" sz="9600" b="1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9480376" y="1882527"/>
              <a:ext cx="2711623" cy="1167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04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GS-Link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+mn-lt"/>
                <a:sym typeface="Arial"/>
              </a:rPr>
              <a:t>네트워크 연결 기술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+mn-lt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+mn-lt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84630-3CE6-4B87-8B9E-CFCE06DD7328}"/>
              </a:ext>
            </a:extLst>
          </p:cNvPr>
          <p:cNvSpPr/>
          <p:nvPr/>
        </p:nvSpPr>
        <p:spPr>
          <a:xfrm>
            <a:off x="434059" y="1340768"/>
            <a:ext cx="10873208" cy="2796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85ECD-17EA-4969-B906-2EBE610C2176}"/>
              </a:ext>
            </a:extLst>
          </p:cNvPr>
          <p:cNvSpPr/>
          <p:nvPr/>
        </p:nvSpPr>
        <p:spPr>
          <a:xfrm>
            <a:off x="571179" y="1252802"/>
            <a:ext cx="11141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</a:pP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K8S</a:t>
            </a:r>
            <a:r>
              <a:rPr kumimoji="0" lang="ko-KR" altLang="en-US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의 다중 클러스터 연동을 위한 네트워크 구조 </a:t>
            </a:r>
            <a:r>
              <a:rPr kumimoji="0" lang="en-US" altLang="ko-KR" sz="2000" dirty="0">
                <a:solidFill>
                  <a:prstClr val="black"/>
                </a:solidFill>
                <a:latin typeface="+mn-lt"/>
                <a:ea typeface="맑은 고딕" pitchFamily="50" charset="-127"/>
              </a:rPr>
              <a:t>– Using Submariner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0B668E-155B-4D88-959C-77E9F274296C}"/>
              </a:ext>
            </a:extLst>
          </p:cNvPr>
          <p:cNvSpPr/>
          <p:nvPr/>
        </p:nvSpPr>
        <p:spPr>
          <a:xfrm>
            <a:off x="581127" y="1576682"/>
            <a:ext cx="11176814" cy="10772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/>
              <a:t>Submariner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subctl</a:t>
            </a:r>
            <a:r>
              <a:rPr lang="ko-KR" altLang="en-US" sz="1600" b="1" dirty="0"/>
              <a:t> 활용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기존 클러스터 활용도 극대화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/>
              <a:t>Broker </a:t>
            </a:r>
            <a:r>
              <a:rPr lang="ko-KR" altLang="en-US" sz="1600" b="1" dirty="0"/>
              <a:t>구성을 위한 </a:t>
            </a:r>
            <a:r>
              <a:rPr lang="en-US" altLang="ko-KR" sz="1600" b="1" dirty="0"/>
              <a:t>CRD </a:t>
            </a:r>
            <a:r>
              <a:rPr lang="ko-KR" altLang="en-US" sz="1600" b="1" dirty="0"/>
              <a:t>설치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Subctl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deply</a:t>
            </a:r>
            <a:r>
              <a:rPr lang="en-US" altLang="ko-KR" sz="1600" b="1" dirty="0"/>
              <a:t>-broker</a:t>
            </a:r>
            <a:r>
              <a:rPr lang="ko-KR" altLang="en-US" sz="1600" b="1" dirty="0"/>
              <a:t>를 통하여 </a:t>
            </a:r>
            <a:r>
              <a:rPr lang="en-US" altLang="ko-KR" sz="1600" b="1" dirty="0"/>
              <a:t>submariner-operator </a:t>
            </a:r>
            <a:r>
              <a:rPr lang="ko-KR" altLang="en-US" sz="1600" b="1" dirty="0"/>
              <a:t>배포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Subctl</a:t>
            </a:r>
            <a:r>
              <a:rPr lang="en-US" altLang="ko-KR" sz="1600" b="1" dirty="0"/>
              <a:t> join </a:t>
            </a:r>
            <a:r>
              <a:rPr lang="ko-KR" altLang="en-US" sz="1600" b="1" dirty="0"/>
              <a:t>수행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추가 세부 컴포넌트 배포 및 멀티 클러스터 연결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6A2AE5-B90A-417F-AD24-82C182D0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8" y="2612188"/>
            <a:ext cx="7056784" cy="41891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FB79EE-7814-4F8F-A1E6-D50B81357A29}"/>
              </a:ext>
            </a:extLst>
          </p:cNvPr>
          <p:cNvSpPr/>
          <p:nvPr/>
        </p:nvSpPr>
        <p:spPr>
          <a:xfrm>
            <a:off x="7554874" y="1774557"/>
            <a:ext cx="4554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lt"/>
                <a:hlinkClick r:id="rId4"/>
              </a:rPr>
              <a:t>https://submariner.io/</a:t>
            </a:r>
            <a:endParaRPr lang="en-US" altLang="ko-KR" dirty="0">
              <a:latin typeface="+mn-lt"/>
            </a:endParaRPr>
          </a:p>
          <a:p>
            <a:endParaRPr lang="en-US" altLang="ko-KR" dirty="0">
              <a:latin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1FF29-B6AC-44AC-95F0-E42EAFF5C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616" y="1824102"/>
            <a:ext cx="1361256" cy="353475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E7E64FA-6EC7-4C56-8847-C3B2A3A40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646291"/>
              </p:ext>
            </p:extLst>
          </p:nvPr>
        </p:nvGraphicFramePr>
        <p:xfrm>
          <a:off x="7463032" y="2223013"/>
          <a:ext cx="4454820" cy="4169283"/>
        </p:xfrm>
        <a:graphic>
          <a:graphicData uri="http://schemas.openxmlformats.org/drawingml/2006/table">
            <a:tbl>
              <a:tblPr/>
              <a:tblGrid>
                <a:gridCol w="1440769">
                  <a:extLst>
                    <a:ext uri="{9D8B030D-6E8A-4147-A177-3AD203B41FA5}">
                      <a16:colId xmlns:a16="http://schemas.microsoft.com/office/drawing/2014/main" val="362750936"/>
                    </a:ext>
                  </a:extLst>
                </a:gridCol>
                <a:gridCol w="3014051">
                  <a:extLst>
                    <a:ext uri="{9D8B030D-6E8A-4147-A177-3AD203B41FA5}">
                      <a16:colId xmlns:a16="http://schemas.microsoft.com/office/drawing/2014/main" val="3272531605"/>
                    </a:ext>
                  </a:extLst>
                </a:gridCol>
              </a:tblGrid>
              <a:tr h="33197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주요 기능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80642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호환성 및 연결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3830" marR="0" indent="-16383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쿠버네티스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클러스터에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Submariner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배포가 가능하며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서로 다른 클러스터의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POD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간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계층 네트워크 연결을 추가 가능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22287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네트워크 보안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3830" marR="0" indent="-16383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IPSec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터널을 통해 암호화된 네트워크 구현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14888"/>
                  </a:ext>
                </a:extLst>
              </a:tr>
              <a:tr h="6146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중앙집중식 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Broker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지원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3830" marR="0" indent="-16383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정상적인 게이트웨이 노드 세트를 등록하고 유지할 수 있음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041009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유연한 서비스 검색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3830" marR="0" indent="-16383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여러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쿠버네티스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클러스터에서 서비스 검색을 제공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647862"/>
                  </a:ext>
                </a:extLst>
              </a:tr>
              <a:tr h="10617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CNI 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호환성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3830" marR="0" indent="-16383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쿠버네티스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인트라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네트워크를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프로비저닝을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위한 다양한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CNI(container network interface)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드라이버를 지원하며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지원 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CNI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드라이버에는 </a:t>
                      </a:r>
                      <a:r>
                        <a:rPr lang="en-US" altLang="ko-KR" sz="1100" b="1" kern="0" spc="0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Weavenet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Flannel, Calico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등이 있음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02505"/>
                  </a:ext>
                </a:extLst>
              </a:tr>
            </a:tbl>
          </a:graphicData>
        </a:graphic>
      </p:graphicFrame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723DF9E1-99A9-44AB-8656-D24520C94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>
                <a:latin typeface="+mn-lt"/>
              </a:rPr>
              <a:pPr>
                <a:defRPr/>
              </a:pPr>
              <a:t>8</a:t>
            </a:fld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7422282"/>
      </p:ext>
    </p:extLst>
  </p:cSld>
  <p:clrMapOvr>
    <a:masterClrMapping/>
  </p:clrMapOvr>
</p:sld>
</file>

<file path=ppt/theme/theme1.xml><?xml version="1.0" encoding="utf-8"?>
<a:theme xmlns:a="http://schemas.openxmlformats.org/drawingml/2006/main" name="4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스킨, 플러그인 서베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스킨, 플러그인 서베이</Template>
  <TotalTime>64389</TotalTime>
  <Words>4007</Words>
  <Application>Microsoft Office PowerPoint</Application>
  <PresentationFormat>와이드스크린</PresentationFormat>
  <Paragraphs>645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61" baseType="lpstr">
      <vt:lpstr>HY견고딕</vt:lpstr>
      <vt:lpstr>HY헤드라인M</vt:lpstr>
      <vt:lpstr>굴림</vt:lpstr>
      <vt:lpstr>굴림체</vt:lpstr>
      <vt:lpstr>나눔고딕 ExtraBold</vt:lpstr>
      <vt:lpstr>돋움</vt:lpstr>
      <vt:lpstr>맑은 고딕</vt:lpstr>
      <vt:lpstr>바탕</vt:lpstr>
      <vt:lpstr>바탕체</vt:lpstr>
      <vt:lpstr>한컴바탕</vt:lpstr>
      <vt:lpstr>함초롬바탕</vt:lpstr>
      <vt:lpstr>Arial</vt:lpstr>
      <vt:lpstr>Book Antiqua</vt:lpstr>
      <vt:lpstr>Microsoft Sans Serif</vt:lpstr>
      <vt:lpstr>Wingdings</vt:lpstr>
      <vt:lpstr>4_etri</vt:lpstr>
      <vt:lpstr>스킨, 플러그인 서베이</vt:lpstr>
      <vt:lpstr>5_etri</vt:lpstr>
      <vt:lpstr>GEdge 플랫폼의 협업 구조 및 성능 향상 방안</vt:lpstr>
      <vt:lpstr>PowerPoint 프레젠테이션</vt:lpstr>
      <vt:lpstr>목차</vt:lpstr>
      <vt:lpstr>PowerPoint 프레젠테이션</vt:lpstr>
      <vt:lpstr>GS-Link 배경 및 개요 – 정의 및 배경</vt:lpstr>
      <vt:lpstr>GS-Link 배경 및 개요 – 구성 및 목표</vt:lpstr>
      <vt:lpstr>GS-Link 배경 및 개요 – 연구 내용 </vt:lpstr>
      <vt:lpstr>PowerPoint 프레젠테이션</vt:lpstr>
      <vt:lpstr>GS-Link 네트워크 연결 기술</vt:lpstr>
      <vt:lpstr>GS-Link 네트워크 연결 기술</vt:lpstr>
      <vt:lpstr>GS-Link 네트워크 연결 기술</vt:lpstr>
      <vt:lpstr>GS-Link 네트워크 연결 기술</vt:lpstr>
      <vt:lpstr>GS-Link 네트워크 연결 기술</vt:lpstr>
      <vt:lpstr>GS-Link 네트워크 연결 기술</vt:lpstr>
      <vt:lpstr>GS-Link 네트워크 연결 기술</vt:lpstr>
      <vt:lpstr>GS-Link 네트워크 연결 기술</vt:lpstr>
      <vt:lpstr>GS-Link 네트워크 연결 기술</vt:lpstr>
      <vt:lpstr>GS-Link 네트워크 연결 기술</vt:lpstr>
      <vt:lpstr>PowerPoint 프레젠테이션</vt:lpstr>
      <vt:lpstr>GS-Link 서비스 이동 기술</vt:lpstr>
      <vt:lpstr>GS-Link 서비스 이동 기술</vt:lpstr>
      <vt:lpstr>GS-Link 서비스 이동 기술</vt:lpstr>
      <vt:lpstr>GS-Link 서비스 이동 기술</vt:lpstr>
      <vt:lpstr>GS-Link 서비스 이동 기술</vt:lpstr>
      <vt:lpstr>GS-Link 서비스 이동 기술</vt:lpstr>
      <vt:lpstr>GS-Link 서비스 이동 기술</vt:lpstr>
      <vt:lpstr>GS-Link 서비스 이동 기술</vt:lpstr>
      <vt:lpstr>GS-Link 서비스 이동 기술</vt:lpstr>
      <vt:lpstr>GS-Link 서비스 이동 기술</vt:lpstr>
      <vt:lpstr>GS-Link 서비스 이동 기술</vt:lpstr>
      <vt:lpstr>GS-Link 서비스 이동 기술</vt:lpstr>
      <vt:lpstr>PowerPoint 프레젠테이션</vt:lpstr>
      <vt:lpstr>GS-Link 서비스 통합 기술</vt:lpstr>
      <vt:lpstr>GS-Link 서비스 통합 기술</vt:lpstr>
      <vt:lpstr>GS-Link 서비스 통합 기술</vt:lpstr>
      <vt:lpstr>GS-Link 서비스 통합 기술</vt:lpstr>
      <vt:lpstr>GS-Link 서비스 통합 기술</vt:lpstr>
      <vt:lpstr>GS-Link 서비스 통합 기술</vt:lpstr>
      <vt:lpstr>GS-Link 서비스 통합 기술</vt:lpstr>
      <vt:lpstr>PowerPoint 프레젠테이션</vt:lpstr>
      <vt:lpstr>GS-Link 요약</vt:lpstr>
      <vt:lpstr>표준화 성과 – ITU-T Y.3538 최종 승인</vt:lpstr>
      <vt:lpstr>PowerPoint 프레젠테이션</vt:lpstr>
    </vt:vector>
  </TitlesOfParts>
  <Company>ETRI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중심의 엣지 컴퓨팅 SW 플랫폼 핵심 기술 (GEdge 플랫폼 기술 및 커뮤니티 소개)</dc:title>
  <dc:creator>Kim. Sunwook</dc:creator>
  <cp:lastModifiedBy>김대원</cp:lastModifiedBy>
  <cp:revision>2763</cp:revision>
  <cp:lastPrinted>2022-12-19T16:32:46Z</cp:lastPrinted>
  <dcterms:created xsi:type="dcterms:W3CDTF">2008-02-04T05:35:34Z</dcterms:created>
  <dcterms:modified xsi:type="dcterms:W3CDTF">2022-12-20T02:17:08Z</dcterms:modified>
</cp:coreProperties>
</file>